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6"/>
  </p:notesMasterIdLst>
  <p:sldIdLst>
    <p:sldId id="286" r:id="rId2"/>
    <p:sldId id="296" r:id="rId3"/>
    <p:sldId id="304" r:id="rId4"/>
    <p:sldId id="287" r:id="rId5"/>
    <p:sldId id="288" r:id="rId6"/>
    <p:sldId id="300" r:id="rId7"/>
    <p:sldId id="305" r:id="rId8"/>
    <p:sldId id="262" r:id="rId9"/>
    <p:sldId id="290" r:id="rId10"/>
    <p:sldId id="291" r:id="rId11"/>
    <p:sldId id="298" r:id="rId12"/>
    <p:sldId id="306" r:id="rId13"/>
    <p:sldId id="299" r:id="rId14"/>
    <p:sldId id="294" r:id="rId15"/>
  </p:sldIdLst>
  <p:sldSz cx="20104100" cy="11309350"/>
  <p:notesSz cx="20104100" cy="113093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123">
          <p15:clr>
            <a:srgbClr val="A4A3A4"/>
          </p15:clr>
        </p15:guide>
        <p15:guide id="2" pos="3526">
          <p15:clr>
            <a:srgbClr val="A4A3A4"/>
          </p15:clr>
        </p15:guide>
        <p15:guide id="3" pos="1575">
          <p15:clr>
            <a:srgbClr val="A4A3A4"/>
          </p15:clr>
        </p15:guide>
        <p15:guide id="4" pos="4093">
          <p15:clr>
            <a:srgbClr val="A4A3A4"/>
          </p15:clr>
        </p15:guide>
        <p15:guide id="5" pos="6062">
          <p15:clr>
            <a:srgbClr val="A4A3A4"/>
          </p15:clr>
        </p15:guide>
        <p15:guide id="6" pos="6620">
          <p15:clr>
            <a:srgbClr val="A4A3A4"/>
          </p15:clr>
        </p15:guide>
        <p15:guide id="7" pos="8571">
          <p15:clr>
            <a:srgbClr val="A4A3A4"/>
          </p15:clr>
        </p15:guide>
        <p15:guide id="8" pos="9147">
          <p15:clr>
            <a:srgbClr val="A4A3A4"/>
          </p15:clr>
        </p15:guide>
        <p15:guide id="9" pos="110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A254"/>
    <a:srgbClr val="D58659"/>
    <a:srgbClr val="DCDD84"/>
    <a:srgbClr val="94CB74"/>
    <a:srgbClr val="E5B852"/>
    <a:srgbClr val="80BCA3"/>
    <a:srgbClr val="DA936C"/>
    <a:srgbClr val="DC9A76"/>
    <a:srgbClr val="D88C63"/>
    <a:srgbClr val="5C4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40" d="100"/>
          <a:sy n="40" d="100"/>
        </p:scale>
        <p:origin x="-178" y="370"/>
      </p:cViewPr>
      <p:guideLst>
        <p:guide orient="horz" pos="7123"/>
        <p:guide pos="3526"/>
        <p:guide pos="1575"/>
        <p:guide pos="4093"/>
        <p:guide pos="6062"/>
        <p:guide pos="6620"/>
        <p:guide pos="8571"/>
        <p:guide pos="9147"/>
        <p:guide pos="11098"/>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69F2C009-255A-4E59-A1AF-823DD11320F1}" type="datetimeFigureOut">
              <a:rPr lang="zh-CN" altLang="en-US" smtClean="0"/>
              <a:pPr/>
              <a:t>2021/6/15</a:t>
            </a:fld>
            <a:endParaRPr lang="zh-CN" altLang="en-US"/>
          </a:p>
        </p:txBody>
      </p:sp>
      <p:sp>
        <p:nvSpPr>
          <p:cNvPr id="4" name="幻灯片图像占位符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70E0211B-8C04-4108-8354-C4AA435E88B1}" type="slidenum">
              <a:rPr lang="zh-CN" altLang="en-US" smtClean="0"/>
              <a:pPr/>
              <a:t>‹#›</a:t>
            </a:fld>
            <a:endParaRPr lang="zh-CN" altLang="en-US"/>
          </a:p>
        </p:txBody>
      </p:sp>
    </p:spTree>
    <p:extLst>
      <p:ext uri="{BB962C8B-B14F-4D97-AF65-F5344CB8AC3E}">
        <p14:creationId xmlns:p14="http://schemas.microsoft.com/office/powerpoint/2010/main" val="211398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6376838"/>
            <a:ext cx="20104100" cy="4932512"/>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12" name="Rectangle 11"/>
          <p:cNvSpPr/>
          <p:nvPr/>
        </p:nvSpPr>
        <p:spPr>
          <a:xfrm>
            <a:off x="0" y="0"/>
            <a:ext cx="20104100" cy="6376838"/>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dirty="0"/>
          </a:p>
        </p:txBody>
      </p:sp>
      <p:sp>
        <p:nvSpPr>
          <p:cNvPr id="13" name="Rectangle 12"/>
          <p:cNvSpPr/>
          <p:nvPr/>
        </p:nvSpPr>
        <p:spPr>
          <a:xfrm>
            <a:off x="0" y="4373857"/>
            <a:ext cx="20104100" cy="37697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14" name="Oval 13"/>
          <p:cNvSpPr/>
          <p:nvPr/>
        </p:nvSpPr>
        <p:spPr>
          <a:xfrm>
            <a:off x="0" y="2638848"/>
            <a:ext cx="20104100" cy="8419183"/>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3" name="Subtitle 2"/>
          <p:cNvSpPr>
            <a:spLocks noGrp="1"/>
          </p:cNvSpPr>
          <p:nvPr>
            <p:ph type="subTitle" idx="1"/>
          </p:nvPr>
        </p:nvSpPr>
        <p:spPr>
          <a:xfrm>
            <a:off x="3240302" y="8332022"/>
            <a:ext cx="12393593" cy="1454680"/>
          </a:xfrm>
        </p:spPr>
        <p:txBody>
          <a:bodyPr>
            <a:normAutofit/>
          </a:bodyPr>
          <a:lstStyle>
            <a:lvl1pPr marL="0" indent="0" algn="l">
              <a:buNone/>
              <a:defRPr sz="4300">
                <a:solidFill>
                  <a:schemeClr val="tx2"/>
                </a:solidFill>
              </a:defRPr>
            </a:lvl1pPr>
            <a:lvl2pPr marL="897484" indent="0" algn="ctr">
              <a:buNone/>
              <a:defRPr>
                <a:solidFill>
                  <a:schemeClr val="tx1">
                    <a:tint val="75000"/>
                  </a:schemeClr>
                </a:solidFill>
              </a:defRPr>
            </a:lvl2pPr>
            <a:lvl3pPr marL="1794967" indent="0" algn="ctr">
              <a:buNone/>
              <a:defRPr>
                <a:solidFill>
                  <a:schemeClr val="tx1">
                    <a:tint val="75000"/>
                  </a:schemeClr>
                </a:solidFill>
              </a:defRPr>
            </a:lvl3pPr>
            <a:lvl4pPr marL="2692451" indent="0" algn="ctr">
              <a:buNone/>
              <a:defRPr>
                <a:solidFill>
                  <a:schemeClr val="tx1">
                    <a:tint val="75000"/>
                  </a:schemeClr>
                </a:solidFill>
              </a:defRPr>
            </a:lvl4pPr>
            <a:lvl5pPr marL="3589934" indent="0" algn="ctr">
              <a:buNone/>
              <a:defRPr>
                <a:solidFill>
                  <a:schemeClr val="tx1">
                    <a:tint val="75000"/>
                  </a:schemeClr>
                </a:solidFill>
              </a:defRPr>
            </a:lvl5pPr>
            <a:lvl6pPr marL="4487418" indent="0" algn="ctr">
              <a:buNone/>
              <a:defRPr>
                <a:solidFill>
                  <a:schemeClr val="tx1">
                    <a:tint val="75000"/>
                  </a:schemeClr>
                </a:solidFill>
              </a:defRPr>
            </a:lvl6pPr>
            <a:lvl7pPr marL="5384902" indent="0" algn="ctr">
              <a:buNone/>
              <a:defRPr>
                <a:solidFill>
                  <a:schemeClr val="tx1">
                    <a:tint val="75000"/>
                  </a:schemeClr>
                </a:solidFill>
              </a:defRPr>
            </a:lvl7pPr>
            <a:lvl8pPr marL="6282385" indent="0" algn="ctr">
              <a:buNone/>
              <a:defRPr>
                <a:solidFill>
                  <a:schemeClr val="tx1">
                    <a:tint val="75000"/>
                  </a:schemeClr>
                </a:solidFill>
              </a:defRPr>
            </a:lvl8pPr>
            <a:lvl9pPr marL="7179869"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BB68B6D-4A5A-44D7-9E97-49C7F752F008}" type="datetimeFigureOut">
              <a:rPr lang="ru-RU" smtClean="0"/>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F6BA64-E146-48D4-B0F7-43A70F828552}" type="slidenum">
              <a:rPr lang="ru-RU" smtClean="0"/>
              <a:t>‹#›</a:t>
            </a:fld>
            <a:endParaRPr lang="ru-RU"/>
          </a:p>
        </p:txBody>
      </p:sp>
      <p:sp>
        <p:nvSpPr>
          <p:cNvPr id="2" name="Title 1"/>
          <p:cNvSpPr>
            <a:spLocks noGrp="1"/>
          </p:cNvSpPr>
          <p:nvPr>
            <p:ph type="ctrTitle"/>
          </p:nvPr>
        </p:nvSpPr>
        <p:spPr>
          <a:xfrm>
            <a:off x="1797544" y="5165379"/>
            <a:ext cx="15775806" cy="2957065"/>
          </a:xfrm>
          <a:effectLst/>
        </p:spPr>
        <p:txBody>
          <a:bodyPr>
            <a:noAutofit/>
          </a:bodyPr>
          <a:lstStyle>
            <a:lvl1pPr marL="1256477" indent="-897484" algn="l">
              <a:defRPr sz="106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4188354" y="1206329"/>
            <a:ext cx="14072870" cy="57300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BB68B6D-4A5A-44D7-9E97-49C7F752F008}" type="datetimeFigureOut">
              <a:rPr lang="ru-RU" smtClean="0"/>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F6BA64-E146-48D4-B0F7-43A70F82855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36665" y="620905"/>
            <a:ext cx="4523423" cy="863840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7308433" y="1206330"/>
            <a:ext cx="10617724" cy="80717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BB68B6D-4A5A-44D7-9E97-49C7F752F008}" type="datetimeFigureOut">
              <a:rPr lang="ru-RU" smtClean="0"/>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F6BA64-E146-48D4-B0F7-43A70F82855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005205" y="452898"/>
            <a:ext cx="18093690" cy="1884892"/>
          </a:xfrm>
          <a:prstGeom prst="rect">
            <a:avLst/>
          </a:prstGeom>
        </p:spPr>
        <p:txBody>
          <a:bodyPr lIns="150785" tIns="75392" rIns="150785" bIns="75392"/>
          <a:lstStyle/>
          <a:p>
            <a:r>
              <a:rPr lang="zh-CN" altLang="en-US" smtClean="0"/>
              <a:t>单击此处编辑母版标题样式</a:t>
            </a:r>
            <a:endParaRPr lang="zh-CN" altLang="en-US"/>
          </a:p>
        </p:txBody>
      </p:sp>
      <p:sp>
        <p:nvSpPr>
          <p:cNvPr id="3" name="Date Placeholder 3"/>
          <p:cNvSpPr>
            <a:spLocks noGrp="1" noChangeArrowheads="1"/>
          </p:cNvSpPr>
          <p:nvPr>
            <p:ph type="dt" sz="half" idx="10"/>
          </p:nvPr>
        </p:nvSpPr>
        <p:spPr>
          <a:xfrm>
            <a:off x="1005205" y="10482093"/>
            <a:ext cx="4690957" cy="602118"/>
          </a:xfrm>
          <a:prstGeom prst="rect">
            <a:avLst/>
          </a:prstGeom>
          <a:ln/>
        </p:spPr>
        <p:txBody>
          <a:bodyPr lIns="150785" tIns="75392" rIns="150785" bIns="75392"/>
          <a:lstStyle>
            <a:lvl1pPr>
              <a:defRPr/>
            </a:lvl1pPr>
          </a:lstStyle>
          <a:p>
            <a:fld id="{DA81F5DD-E7A1-4ACA-BAA6-B3A035823C7A}" type="datetime1">
              <a:rPr lang="zh-CN" altLang="en-US"/>
              <a:pPr/>
              <a:t>2021/6/15</a:t>
            </a:fld>
            <a:endParaRPr lang="en-US" altLang="zh-CN" sz="3000">
              <a:solidFill>
                <a:schemeClr val="tx1"/>
              </a:solidFill>
            </a:endParaRPr>
          </a:p>
        </p:txBody>
      </p:sp>
      <p:sp>
        <p:nvSpPr>
          <p:cNvPr id="4" name="Footer Placeholder 4"/>
          <p:cNvSpPr>
            <a:spLocks noGrp="1" noChangeArrowheads="1"/>
          </p:cNvSpPr>
          <p:nvPr>
            <p:ph type="ftr" sz="quarter" idx="11"/>
          </p:nvPr>
        </p:nvSpPr>
        <p:spPr>
          <a:xfrm>
            <a:off x="6868901" y="10482093"/>
            <a:ext cx="6366298" cy="602118"/>
          </a:xfrm>
          <a:prstGeom prst="rect">
            <a:avLst/>
          </a:prstGeom>
          <a:ln/>
        </p:spPr>
        <p:txBody>
          <a:bodyPr lIns="150785" tIns="75392" rIns="150785" bIns="75392"/>
          <a:lstStyle>
            <a:lvl1pPr>
              <a:defRPr/>
            </a:lvl1pPr>
          </a:lstStyle>
          <a:p>
            <a:r>
              <a:rPr lang="zh-CN" altLang="en-US"/>
              <a:t>1</a:t>
            </a:r>
            <a:endParaRPr lang="en-US" altLang="zh-CN" sz="3000">
              <a:solidFill>
                <a:schemeClr val="tx1"/>
              </a:solidFill>
            </a:endParaRPr>
          </a:p>
        </p:txBody>
      </p:sp>
      <p:sp>
        <p:nvSpPr>
          <p:cNvPr id="5" name="Slide Number Placeholder 5"/>
          <p:cNvSpPr>
            <a:spLocks noGrp="1" noChangeArrowheads="1"/>
          </p:cNvSpPr>
          <p:nvPr>
            <p:ph type="sldNum" sz="quarter" idx="12"/>
          </p:nvPr>
        </p:nvSpPr>
        <p:spPr>
          <a:xfrm>
            <a:off x="14407938" y="10482093"/>
            <a:ext cx="4690957" cy="602118"/>
          </a:xfrm>
          <a:prstGeom prst="rect">
            <a:avLst/>
          </a:prstGeom>
          <a:ln/>
        </p:spPr>
        <p:txBody>
          <a:bodyPr lIns="150785" tIns="75392" rIns="150785" bIns="75392"/>
          <a:lstStyle>
            <a:lvl1pPr>
              <a:defRPr/>
            </a:lvl1pPr>
          </a:lstStyle>
          <a:p>
            <a:fld id="{C4D1CCD4-118D-470A-B66F-7C6BFCED29BF}" type="slidenum">
              <a:rPr lang="zh-CN" altLang="en-US"/>
              <a:pPr/>
              <a:t>‹#›</a:t>
            </a:fld>
            <a:endParaRPr lang="en-US" altLang="zh-CN" sz="3000">
              <a:solidFill>
                <a:schemeClr val="tx1"/>
              </a:solidFill>
            </a:endParaRPr>
          </a:p>
        </p:txBody>
      </p:sp>
    </p:spTree>
    <p:extLst>
      <p:ext uri="{BB962C8B-B14F-4D97-AF65-F5344CB8AC3E}">
        <p14:creationId xmlns:p14="http://schemas.microsoft.com/office/powerpoint/2010/main" val="245837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Текст 18"/>
          <p:cNvSpPr>
            <a:spLocks noGrp="1"/>
          </p:cNvSpPr>
          <p:nvPr>
            <p:ph type="body" sz="quarter" idx="10" hasCustomPrompt="1"/>
          </p:nvPr>
        </p:nvSpPr>
        <p:spPr>
          <a:xfrm>
            <a:off x="8208010" y="1669415"/>
            <a:ext cx="3671454" cy="679450"/>
          </a:xfrm>
          <a:prstGeom prst="rect">
            <a:avLst/>
          </a:prstGeom>
        </p:spPr>
        <p:txBody>
          <a:bodyPr/>
          <a:lstStyle>
            <a:lvl1pPr algn="ctr">
              <a:defRPr sz="4100">
                <a:solidFill>
                  <a:schemeClr val="bg1"/>
                </a:solidFill>
                <a:latin typeface="Trebuchet MS" pitchFamily="34" charset="0"/>
              </a:defRPr>
            </a:lvl1pPr>
          </a:lstStyle>
          <a:p>
            <a:pPr lvl="0"/>
            <a:r>
              <a:rPr lang="en-US" dirty="0" smtClean="0"/>
              <a:t>LOREM IPSUM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20104100" cy="11309350"/>
          </a:xfrm>
          <a:prstGeom prst="rect">
            <a:avLst/>
          </a:prstGeom>
        </p:spPr>
        <p:txBody>
          <a:bodyPr lIns="150785" tIns="75392" rIns="150785" bIns="75392"/>
          <a:lstStyle/>
          <a:p>
            <a:endParaRPr lang="id-ID"/>
          </a:p>
        </p:txBody>
      </p:sp>
    </p:spTree>
    <p:extLst>
      <p:ext uri="{BB962C8B-B14F-4D97-AF65-F5344CB8AC3E}">
        <p14:creationId xmlns:p14="http://schemas.microsoft.com/office/powerpoint/2010/main" val="207049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Пользовательский макет">
    <p:spTree>
      <p:nvGrpSpPr>
        <p:cNvPr id="1" name=""/>
        <p:cNvGrpSpPr/>
        <p:nvPr/>
      </p:nvGrpSpPr>
      <p:grpSpPr>
        <a:xfrm>
          <a:off x="0" y="0"/>
          <a:ext cx="0" cy="0"/>
          <a:chOff x="0" y="0"/>
          <a:chExt cx="0" cy="0"/>
        </a:xfrm>
      </p:grpSpPr>
      <p:sp>
        <p:nvSpPr>
          <p:cNvPr id="13" name="Рисунок 12">
            <a:extLst>
              <a:ext uri="{FF2B5EF4-FFF2-40B4-BE49-F238E27FC236}">
                <a16:creationId xmlns="" xmlns:a16="http://schemas.microsoft.com/office/drawing/2014/main" id="{BE5FF1C2-9EBE-ED4E-A4CB-3A319240993B}"/>
              </a:ext>
            </a:extLst>
          </p:cNvPr>
          <p:cNvSpPr>
            <a:spLocks noGrp="1"/>
          </p:cNvSpPr>
          <p:nvPr>
            <p:ph type="pic" sz="quarter" idx="10"/>
          </p:nvPr>
        </p:nvSpPr>
        <p:spPr>
          <a:xfrm>
            <a:off x="1905701" y="2361351"/>
            <a:ext cx="6586187" cy="6586649"/>
          </a:xfrm>
          <a:custGeom>
            <a:avLst/>
            <a:gdLst>
              <a:gd name="connsiteX0" fmla="*/ 665705 w 3994150"/>
              <a:gd name="connsiteY0" fmla="*/ 0 h 3994150"/>
              <a:gd name="connsiteX1" fmla="*/ 3328446 w 3994150"/>
              <a:gd name="connsiteY1" fmla="*/ 0 h 3994150"/>
              <a:gd name="connsiteX2" fmla="*/ 3994150 w 3994150"/>
              <a:gd name="connsiteY2" fmla="*/ 665705 h 3994150"/>
              <a:gd name="connsiteX3" fmla="*/ 3994150 w 3994150"/>
              <a:gd name="connsiteY3" fmla="*/ 3328446 h 3994150"/>
              <a:gd name="connsiteX4" fmla="*/ 3328446 w 3994150"/>
              <a:gd name="connsiteY4" fmla="*/ 3994150 h 3994150"/>
              <a:gd name="connsiteX5" fmla="*/ 665705 w 3994150"/>
              <a:gd name="connsiteY5" fmla="*/ 3994150 h 3994150"/>
              <a:gd name="connsiteX6" fmla="*/ 0 w 3994150"/>
              <a:gd name="connsiteY6" fmla="*/ 3328446 h 3994150"/>
              <a:gd name="connsiteX7" fmla="*/ 0 w 3994150"/>
              <a:gd name="connsiteY7" fmla="*/ 665705 h 3994150"/>
              <a:gd name="connsiteX8" fmla="*/ 665705 w 3994150"/>
              <a:gd name="connsiteY8" fmla="*/ 0 h 399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4150" h="3994150">
                <a:moveTo>
                  <a:pt x="665705" y="0"/>
                </a:moveTo>
                <a:lnTo>
                  <a:pt x="3328446" y="0"/>
                </a:lnTo>
                <a:cubicBezTo>
                  <a:pt x="3696104" y="0"/>
                  <a:pt x="3994150" y="298046"/>
                  <a:pt x="3994150" y="665705"/>
                </a:cubicBezTo>
                <a:lnTo>
                  <a:pt x="3994150" y="3328446"/>
                </a:lnTo>
                <a:cubicBezTo>
                  <a:pt x="3994150" y="3696104"/>
                  <a:pt x="3696104" y="3994150"/>
                  <a:pt x="3328446" y="3994150"/>
                </a:cubicBezTo>
                <a:lnTo>
                  <a:pt x="665705" y="3994150"/>
                </a:lnTo>
                <a:cubicBezTo>
                  <a:pt x="298046" y="3994150"/>
                  <a:pt x="0" y="3696104"/>
                  <a:pt x="0" y="3328446"/>
                </a:cubicBezTo>
                <a:lnTo>
                  <a:pt x="0" y="665705"/>
                </a:lnTo>
                <a:cubicBezTo>
                  <a:pt x="0" y="298046"/>
                  <a:pt x="298046" y="0"/>
                  <a:pt x="665705" y="0"/>
                </a:cubicBezTo>
                <a:close/>
              </a:path>
            </a:pathLst>
          </a:custGeom>
        </p:spPr>
        <p:txBody>
          <a:bodyPr wrap="square" lIns="150785" tIns="75392" rIns="150785" bIns="75392">
            <a:noAutofit/>
          </a:bodyPr>
          <a:lstStyle/>
          <a:p>
            <a:endParaRPr lang="ru-RU"/>
          </a:p>
        </p:txBody>
      </p:sp>
    </p:spTree>
    <p:extLst>
      <p:ext uri="{BB962C8B-B14F-4D97-AF65-F5344CB8AC3E}">
        <p14:creationId xmlns:p14="http://schemas.microsoft.com/office/powerpoint/2010/main" val="1587521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20104100" cy="11309350"/>
          </a:xfrm>
          <a:prstGeom prst="rect">
            <a:avLst/>
          </a:prstGeom>
        </p:spPr>
        <p:txBody>
          <a:bodyPr lIns="150785" tIns="75392" rIns="150785" bIns="75392"/>
          <a:lstStyle/>
          <a:p>
            <a:endParaRPr lang="id-ID"/>
          </a:p>
        </p:txBody>
      </p:sp>
    </p:spTree>
    <p:extLst>
      <p:ext uri="{BB962C8B-B14F-4D97-AF65-F5344CB8AC3E}">
        <p14:creationId xmlns:p14="http://schemas.microsoft.com/office/powerpoint/2010/main" val="200572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B68B6D-4A5A-44D7-9E97-49C7F752F008}" type="datetimeFigureOut">
              <a:rPr lang="ru-RU" smtClean="0"/>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F6BA64-E146-48D4-B0F7-43A70F82855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2513013" y="1206331"/>
            <a:ext cx="14072870" cy="57300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6376838"/>
            <a:ext cx="20104100" cy="49325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8" name="Rectangle 7"/>
          <p:cNvSpPr/>
          <p:nvPr/>
        </p:nvSpPr>
        <p:spPr>
          <a:xfrm>
            <a:off x="0" y="0"/>
            <a:ext cx="20104100" cy="637683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dirty="0"/>
          </a:p>
        </p:txBody>
      </p:sp>
      <p:sp>
        <p:nvSpPr>
          <p:cNvPr id="9" name="Rectangle 8"/>
          <p:cNvSpPr/>
          <p:nvPr/>
        </p:nvSpPr>
        <p:spPr>
          <a:xfrm>
            <a:off x="0" y="4373857"/>
            <a:ext cx="20104100" cy="37697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10" name="Oval 9"/>
          <p:cNvSpPr/>
          <p:nvPr/>
        </p:nvSpPr>
        <p:spPr>
          <a:xfrm>
            <a:off x="0" y="2638848"/>
            <a:ext cx="20104100" cy="8419183"/>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2" name="Title 1"/>
          <p:cNvSpPr>
            <a:spLocks noGrp="1"/>
          </p:cNvSpPr>
          <p:nvPr>
            <p:ph type="title"/>
          </p:nvPr>
        </p:nvSpPr>
        <p:spPr>
          <a:xfrm>
            <a:off x="4470205" y="3582858"/>
            <a:ext cx="13118378" cy="3996277"/>
          </a:xfrm>
          <a:effectLst/>
        </p:spPr>
        <p:txBody>
          <a:bodyPr anchor="b"/>
          <a:lstStyle>
            <a:lvl1pPr algn="r">
              <a:defRPr sz="9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4446555" y="7598127"/>
            <a:ext cx="13126794" cy="1377735"/>
          </a:xfrm>
        </p:spPr>
        <p:txBody>
          <a:bodyPr anchor="t"/>
          <a:lstStyle>
            <a:lvl1pPr marL="0" indent="0" algn="r">
              <a:buNone/>
              <a:defRPr sz="3900">
                <a:solidFill>
                  <a:schemeClr val="tx2"/>
                </a:solidFill>
              </a:defRPr>
            </a:lvl1pPr>
            <a:lvl2pPr marL="897484" indent="0">
              <a:buNone/>
              <a:defRPr sz="3500">
                <a:solidFill>
                  <a:schemeClr val="tx1">
                    <a:tint val="75000"/>
                  </a:schemeClr>
                </a:solidFill>
              </a:defRPr>
            </a:lvl2pPr>
            <a:lvl3pPr marL="1794967" indent="0">
              <a:buNone/>
              <a:defRPr sz="3100">
                <a:solidFill>
                  <a:schemeClr val="tx1">
                    <a:tint val="75000"/>
                  </a:schemeClr>
                </a:solidFill>
              </a:defRPr>
            </a:lvl3pPr>
            <a:lvl4pPr marL="2692451" indent="0">
              <a:buNone/>
              <a:defRPr sz="2700">
                <a:solidFill>
                  <a:schemeClr val="tx1">
                    <a:tint val="75000"/>
                  </a:schemeClr>
                </a:solidFill>
              </a:defRPr>
            </a:lvl4pPr>
            <a:lvl5pPr marL="3589934" indent="0">
              <a:buNone/>
              <a:defRPr sz="2700">
                <a:solidFill>
                  <a:schemeClr val="tx1">
                    <a:tint val="75000"/>
                  </a:schemeClr>
                </a:solidFill>
              </a:defRPr>
            </a:lvl5pPr>
            <a:lvl6pPr marL="4487418" indent="0">
              <a:buNone/>
              <a:defRPr sz="2700">
                <a:solidFill>
                  <a:schemeClr val="tx1">
                    <a:tint val="75000"/>
                  </a:schemeClr>
                </a:solidFill>
              </a:defRPr>
            </a:lvl6pPr>
            <a:lvl7pPr marL="5384902" indent="0">
              <a:buNone/>
              <a:defRPr sz="2700">
                <a:solidFill>
                  <a:schemeClr val="tx1">
                    <a:tint val="75000"/>
                  </a:schemeClr>
                </a:solidFill>
              </a:defRPr>
            </a:lvl7pPr>
            <a:lvl8pPr marL="6282385" indent="0">
              <a:buNone/>
              <a:defRPr sz="2700">
                <a:solidFill>
                  <a:schemeClr val="tx1">
                    <a:tint val="75000"/>
                  </a:schemeClr>
                </a:solidFill>
              </a:defRPr>
            </a:lvl8pPr>
            <a:lvl9pPr marL="7179869" indent="0">
              <a:buNone/>
              <a:defRPr sz="27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BB68B6D-4A5A-44D7-9E97-49C7F752F008}" type="datetimeFigureOut">
              <a:rPr lang="ru-RU" smtClean="0"/>
              <a:t>15.06.2021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BF6BA64-E146-48D4-B0F7-43A70F82855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B68B6D-4A5A-44D7-9E97-49C7F752F008}" type="datetimeFigureOut">
              <a:rPr lang="ru-RU" smtClean="0"/>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F6BA64-E146-48D4-B0F7-43A70F82855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2513010" y="1206329"/>
            <a:ext cx="7358101" cy="57300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10212883" y="1206331"/>
            <a:ext cx="7358101" cy="57300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3012" y="1206331"/>
            <a:ext cx="7358101" cy="1055015"/>
          </a:xfrm>
        </p:spPr>
        <p:txBody>
          <a:bodyPr anchor="b">
            <a:noAutofit/>
          </a:bodyPr>
          <a:lstStyle>
            <a:lvl1pPr marL="0" indent="0" algn="ctr">
              <a:buNone/>
              <a:defRPr lang="en-US" sz="47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897484" indent="0">
              <a:buNone/>
              <a:defRPr sz="3900" b="1"/>
            </a:lvl2pPr>
            <a:lvl3pPr marL="1794967" indent="0">
              <a:buNone/>
              <a:defRPr sz="3500" b="1"/>
            </a:lvl3pPr>
            <a:lvl4pPr marL="2692451" indent="0">
              <a:buNone/>
              <a:defRPr sz="3100" b="1"/>
            </a:lvl4pPr>
            <a:lvl5pPr marL="3589934" indent="0">
              <a:buNone/>
              <a:defRPr sz="3100" b="1"/>
            </a:lvl5pPr>
            <a:lvl6pPr marL="4487418" indent="0">
              <a:buNone/>
              <a:defRPr sz="3100" b="1"/>
            </a:lvl6pPr>
            <a:lvl7pPr marL="5384902" indent="0">
              <a:buNone/>
              <a:defRPr sz="3100" b="1"/>
            </a:lvl7pPr>
            <a:lvl8pPr marL="6282385" indent="0">
              <a:buNone/>
              <a:defRPr sz="3100" b="1"/>
            </a:lvl8pPr>
            <a:lvl9pPr marL="7179869" indent="0">
              <a:buNone/>
              <a:defRPr sz="3100" b="1"/>
            </a:lvl9pPr>
          </a:lstStyle>
          <a:p>
            <a:pPr lvl="0"/>
            <a:r>
              <a:rPr lang="ru-RU" smtClean="0"/>
              <a:t>Образец текста</a:t>
            </a:r>
          </a:p>
        </p:txBody>
      </p:sp>
      <p:sp>
        <p:nvSpPr>
          <p:cNvPr id="4" name="Content Placeholder 3"/>
          <p:cNvSpPr>
            <a:spLocks noGrp="1"/>
          </p:cNvSpPr>
          <p:nvPr>
            <p:ph sz="half" idx="2"/>
          </p:nvPr>
        </p:nvSpPr>
        <p:spPr>
          <a:xfrm>
            <a:off x="2542577" y="2309243"/>
            <a:ext cx="7358101" cy="4523740"/>
          </a:xfrm>
        </p:spPr>
        <p:txBody>
          <a:bodyPr>
            <a:normAutofit/>
          </a:bodyPr>
          <a:lstStyle>
            <a:lvl1pPr>
              <a:defRPr sz="3500"/>
            </a:lvl1pPr>
            <a:lvl2pPr>
              <a:defRPr sz="3500"/>
            </a:lvl2pPr>
            <a:lvl3pPr>
              <a:defRPr sz="3100"/>
            </a:lvl3pPr>
            <a:lvl4pPr>
              <a:defRPr sz="3100"/>
            </a:lvl4pPr>
            <a:lvl5pPr>
              <a:defRPr sz="3100"/>
            </a:lvl5pPr>
            <a:lvl6pPr>
              <a:defRPr sz="3100"/>
            </a:lvl6pPr>
            <a:lvl7pPr>
              <a:defRPr sz="3100"/>
            </a:lvl7pPr>
            <a:lvl8pPr>
              <a:defRPr sz="3100"/>
            </a:lvl8pPr>
            <a:lvl9pPr>
              <a:defRPr sz="3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10217610" y="1206331"/>
            <a:ext cx="7358101" cy="1055015"/>
          </a:xfrm>
        </p:spPr>
        <p:txBody>
          <a:bodyPr anchor="b">
            <a:noAutofit/>
          </a:bodyPr>
          <a:lstStyle>
            <a:lvl1pPr marL="0" indent="0" algn="ctr">
              <a:buNone/>
              <a:defRPr lang="en-US" sz="47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897484" indent="0">
              <a:buNone/>
              <a:defRPr sz="3900" b="1"/>
            </a:lvl2pPr>
            <a:lvl3pPr marL="1794967" indent="0">
              <a:buNone/>
              <a:defRPr sz="3500" b="1"/>
            </a:lvl3pPr>
            <a:lvl4pPr marL="2692451" indent="0">
              <a:buNone/>
              <a:defRPr sz="3100" b="1"/>
            </a:lvl4pPr>
            <a:lvl5pPr marL="3589934" indent="0">
              <a:buNone/>
              <a:defRPr sz="3100" b="1"/>
            </a:lvl5pPr>
            <a:lvl6pPr marL="4487418" indent="0">
              <a:buNone/>
              <a:defRPr sz="3100" b="1"/>
            </a:lvl6pPr>
            <a:lvl7pPr marL="5384902" indent="0">
              <a:buNone/>
              <a:defRPr sz="3100" b="1"/>
            </a:lvl7pPr>
            <a:lvl8pPr marL="6282385" indent="0">
              <a:buNone/>
              <a:defRPr sz="3100" b="1"/>
            </a:lvl8pPr>
            <a:lvl9pPr marL="7179869" indent="0">
              <a:buNone/>
              <a:defRPr sz="3100" b="1"/>
            </a:lvl9pPr>
          </a:lstStyle>
          <a:p>
            <a:pPr marL="0" lvl="0" indent="0" algn="ctr" defTabSz="1794967" rtl="0" eaLnBrk="1" latinLnBrk="0" hangingPunct="1">
              <a:spcBef>
                <a:spcPct val="20000"/>
              </a:spcBef>
              <a:spcAft>
                <a:spcPts val="589"/>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10212603" y="2307107"/>
            <a:ext cx="7358101" cy="4523740"/>
          </a:xfrm>
        </p:spPr>
        <p:txBody>
          <a:bodyPr>
            <a:normAutofit/>
          </a:bodyPr>
          <a:lstStyle>
            <a:lvl1pPr>
              <a:defRPr sz="3500"/>
            </a:lvl1pPr>
            <a:lvl2pPr>
              <a:defRPr sz="3500"/>
            </a:lvl2pPr>
            <a:lvl3pPr>
              <a:defRPr sz="3100"/>
            </a:lvl3pPr>
            <a:lvl4pPr>
              <a:defRPr sz="3100"/>
            </a:lvl4pPr>
            <a:lvl5pPr>
              <a:defRPr sz="3100"/>
            </a:lvl5pPr>
            <a:lvl6pPr>
              <a:defRPr sz="3100"/>
            </a:lvl6pPr>
            <a:lvl7pPr>
              <a:defRPr sz="3100"/>
            </a:lvl7pPr>
            <a:lvl8pPr>
              <a:defRPr sz="3100"/>
            </a:lvl8pPr>
            <a:lvl9pPr>
              <a:defRPr sz="3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BB68B6D-4A5A-44D7-9E97-49C7F752F008}" type="datetimeFigureOut">
              <a:rPr lang="ru-RU" smtClean="0"/>
              <a:t>15.06.2021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BF6BA64-E146-48D4-B0F7-43A70F82855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B68B6D-4A5A-44D7-9E97-49C7F752F008}" type="datetimeFigureOut">
              <a:rPr lang="ru-RU" smtClean="0"/>
              <a:t>15.06.2021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BF6BA64-E146-48D4-B0F7-43A70F82855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68B6D-4A5A-44D7-9E97-49C7F752F008}" type="datetimeFigureOut">
              <a:rPr lang="ru-RU" smtClean="0"/>
              <a:t>15.06.2021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BF6BA64-E146-48D4-B0F7-43A70F82855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844845" y="3644125"/>
            <a:ext cx="7994337" cy="2075348"/>
          </a:xfrm>
          <a:effectLst/>
        </p:spPr>
        <p:txBody>
          <a:bodyPr anchor="b">
            <a:noAutofit/>
          </a:bodyPr>
          <a:lstStyle>
            <a:lvl1pPr marL="448742" indent="-448742" algn="l">
              <a:defRPr sz="55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10099354" y="1206331"/>
            <a:ext cx="8832008" cy="8071772"/>
          </a:xfrm>
        </p:spPr>
        <p:txBody>
          <a:bodyPr anchor="ctr"/>
          <a:lstStyle>
            <a:lvl1pPr>
              <a:defRPr sz="4300"/>
            </a:lvl1pPr>
            <a:lvl2pPr>
              <a:defRPr sz="3900"/>
            </a:lvl2pPr>
            <a:lvl3pPr>
              <a:defRPr sz="3500"/>
            </a:lvl3pPr>
            <a:lvl4pPr>
              <a:defRPr sz="3100"/>
            </a:lvl4pPr>
            <a:lvl5pPr>
              <a:defRPr sz="2700"/>
            </a:lvl5pPr>
            <a:lvl6pPr>
              <a:defRPr sz="3900"/>
            </a:lvl6pPr>
            <a:lvl7pPr>
              <a:defRPr sz="3900"/>
            </a:lvl7pPr>
            <a:lvl8pPr>
              <a:defRPr sz="3900"/>
            </a:lvl8pPr>
            <a:lvl9pPr>
              <a:defRPr sz="3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365189" y="5768134"/>
            <a:ext cx="7450346" cy="3528224"/>
          </a:xfrm>
        </p:spPr>
        <p:txBody>
          <a:bodyPr/>
          <a:lstStyle>
            <a:lvl1pPr marL="0" indent="0">
              <a:buNone/>
              <a:defRPr sz="2700"/>
            </a:lvl1pPr>
            <a:lvl2pPr marL="897484" indent="0">
              <a:buNone/>
              <a:defRPr sz="2400"/>
            </a:lvl2pPr>
            <a:lvl3pPr marL="1794967" indent="0">
              <a:buNone/>
              <a:defRPr sz="2000"/>
            </a:lvl3pPr>
            <a:lvl4pPr marL="2692451" indent="0">
              <a:buNone/>
              <a:defRPr sz="1800"/>
            </a:lvl4pPr>
            <a:lvl5pPr marL="3589934" indent="0">
              <a:buNone/>
              <a:defRPr sz="1800"/>
            </a:lvl5pPr>
            <a:lvl6pPr marL="4487418" indent="0">
              <a:buNone/>
              <a:defRPr sz="1800"/>
            </a:lvl6pPr>
            <a:lvl7pPr marL="5384902" indent="0">
              <a:buNone/>
              <a:defRPr sz="1800"/>
            </a:lvl7pPr>
            <a:lvl8pPr marL="6282385" indent="0">
              <a:buNone/>
              <a:defRPr sz="1800"/>
            </a:lvl8pPr>
            <a:lvl9pPr marL="7179869" indent="0">
              <a:buNone/>
              <a:defRPr sz="18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B68B6D-4A5A-44D7-9E97-49C7F752F008}" type="datetimeFigureOut">
              <a:rPr lang="ru-RU" smtClean="0"/>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F6BA64-E146-48D4-B0F7-43A70F82855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6376838"/>
            <a:ext cx="20104100" cy="49325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9" name="Rectangle 8"/>
          <p:cNvSpPr/>
          <p:nvPr/>
        </p:nvSpPr>
        <p:spPr>
          <a:xfrm>
            <a:off x="0" y="0"/>
            <a:ext cx="20104100" cy="6376838"/>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dirty="0"/>
          </a:p>
        </p:txBody>
      </p:sp>
      <p:sp>
        <p:nvSpPr>
          <p:cNvPr id="10" name="Rectangle 9"/>
          <p:cNvSpPr/>
          <p:nvPr/>
        </p:nvSpPr>
        <p:spPr>
          <a:xfrm>
            <a:off x="0" y="4373857"/>
            <a:ext cx="20104100" cy="37697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11" name="Oval 10"/>
          <p:cNvSpPr/>
          <p:nvPr/>
        </p:nvSpPr>
        <p:spPr>
          <a:xfrm>
            <a:off x="0" y="2638848"/>
            <a:ext cx="20104100" cy="8419183"/>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3" name="Picture Placeholder 2"/>
          <p:cNvSpPr>
            <a:spLocks noGrp="1"/>
          </p:cNvSpPr>
          <p:nvPr>
            <p:ph type="pic" idx="1"/>
          </p:nvPr>
        </p:nvSpPr>
        <p:spPr>
          <a:xfrm>
            <a:off x="9839169" y="1884892"/>
            <a:ext cx="9046845" cy="5157984"/>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3900"/>
            </a:lvl1pPr>
            <a:lvl2pPr marL="897484" indent="0">
              <a:buNone/>
              <a:defRPr sz="5500"/>
            </a:lvl2pPr>
            <a:lvl3pPr marL="1794967" indent="0">
              <a:buNone/>
              <a:defRPr sz="4700"/>
            </a:lvl3pPr>
            <a:lvl4pPr marL="2692451" indent="0">
              <a:buNone/>
              <a:defRPr sz="3900"/>
            </a:lvl4pPr>
            <a:lvl5pPr marL="3589934" indent="0">
              <a:buNone/>
              <a:defRPr sz="3900"/>
            </a:lvl5pPr>
            <a:lvl6pPr marL="4487418" indent="0">
              <a:buNone/>
              <a:defRPr sz="3900"/>
            </a:lvl6pPr>
            <a:lvl7pPr marL="5384902" indent="0">
              <a:buNone/>
              <a:defRPr sz="3900"/>
            </a:lvl7pPr>
            <a:lvl8pPr marL="6282385" indent="0">
              <a:buNone/>
              <a:defRPr sz="3900"/>
            </a:lvl8pPr>
            <a:lvl9pPr marL="7179869" indent="0">
              <a:buNone/>
              <a:defRPr sz="3900"/>
            </a:lvl9pPr>
          </a:lstStyle>
          <a:p>
            <a:r>
              <a:rPr lang="ru-RU" smtClean="0"/>
              <a:t>Вставка рисунка</a:t>
            </a:r>
            <a:endParaRPr lang="en-US" dirty="0"/>
          </a:p>
        </p:txBody>
      </p:sp>
      <p:sp>
        <p:nvSpPr>
          <p:cNvPr id="4" name="Text Placeholder 3"/>
          <p:cNvSpPr>
            <a:spLocks noGrp="1"/>
          </p:cNvSpPr>
          <p:nvPr>
            <p:ph type="body" sz="half" idx="2"/>
          </p:nvPr>
        </p:nvSpPr>
        <p:spPr>
          <a:xfrm>
            <a:off x="1930132" y="1666366"/>
            <a:ext cx="8121920" cy="3566980"/>
          </a:xfrm>
        </p:spPr>
        <p:txBody>
          <a:bodyPr anchor="b"/>
          <a:lstStyle>
            <a:lvl1pPr marL="358993" indent="-358993">
              <a:buFont typeface="Georgia" pitchFamily="18" charset="0"/>
              <a:buChar char="*"/>
              <a:defRPr sz="3100"/>
            </a:lvl1pPr>
            <a:lvl2pPr marL="897484" indent="0">
              <a:buNone/>
              <a:defRPr sz="2400"/>
            </a:lvl2pPr>
            <a:lvl3pPr marL="1794967" indent="0">
              <a:buNone/>
              <a:defRPr sz="2000"/>
            </a:lvl3pPr>
            <a:lvl4pPr marL="2692451" indent="0">
              <a:buNone/>
              <a:defRPr sz="1800"/>
            </a:lvl4pPr>
            <a:lvl5pPr marL="3589934" indent="0">
              <a:buNone/>
              <a:defRPr sz="1800"/>
            </a:lvl5pPr>
            <a:lvl6pPr marL="4487418" indent="0">
              <a:buNone/>
              <a:defRPr sz="1800"/>
            </a:lvl6pPr>
            <a:lvl7pPr marL="5384902" indent="0">
              <a:buNone/>
              <a:defRPr sz="1800"/>
            </a:lvl7pPr>
            <a:lvl8pPr marL="6282385" indent="0">
              <a:buNone/>
              <a:defRPr sz="1800"/>
            </a:lvl8pPr>
            <a:lvl9pPr marL="7179869" indent="0">
              <a:buNone/>
              <a:defRPr sz="1800"/>
            </a:lvl9pPr>
          </a:lstStyle>
          <a:p>
            <a:pPr lvl="0"/>
            <a:r>
              <a:rPr lang="ru-RU" smtClean="0"/>
              <a:t>Образец текста</a:t>
            </a:r>
          </a:p>
        </p:txBody>
      </p:sp>
      <p:sp>
        <p:nvSpPr>
          <p:cNvPr id="5" name="Date Placeholder 4"/>
          <p:cNvSpPr>
            <a:spLocks noGrp="1"/>
          </p:cNvSpPr>
          <p:nvPr>
            <p:ph type="dt" sz="half" idx="10"/>
          </p:nvPr>
        </p:nvSpPr>
        <p:spPr/>
        <p:txBody>
          <a:bodyPr/>
          <a:lstStyle/>
          <a:p>
            <a:fld id="{0BB68B6D-4A5A-44D7-9E97-49C7F752F008}" type="datetimeFigureOut">
              <a:rPr lang="ru-RU" smtClean="0"/>
              <a:t>15.06.2021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BF6BA64-E146-48D4-B0F7-43A70F828552}" type="slidenum">
              <a:rPr lang="ru-RU" smtClean="0"/>
              <a:t>‹#›</a:t>
            </a:fld>
            <a:endParaRPr lang="ru-RU"/>
          </a:p>
        </p:txBody>
      </p:sp>
      <p:sp>
        <p:nvSpPr>
          <p:cNvPr id="2" name="Title 1"/>
          <p:cNvSpPr>
            <a:spLocks noGrp="1"/>
          </p:cNvSpPr>
          <p:nvPr>
            <p:ph type="title"/>
          </p:nvPr>
        </p:nvSpPr>
        <p:spPr>
          <a:xfrm>
            <a:off x="1598979" y="7362161"/>
            <a:ext cx="14034918" cy="1884892"/>
          </a:xfrm>
        </p:spPr>
        <p:txBody>
          <a:bodyPr anchor="b">
            <a:noAutofit/>
          </a:bodyPr>
          <a:lstStyle>
            <a:lvl1pPr algn="l">
              <a:defRPr sz="90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8419183"/>
            <a:ext cx="20104100" cy="289016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8" name="Rectangle 7"/>
          <p:cNvSpPr/>
          <p:nvPr/>
        </p:nvSpPr>
        <p:spPr>
          <a:xfrm>
            <a:off x="0" y="0"/>
            <a:ext cx="20104100" cy="841918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dirty="0"/>
          </a:p>
        </p:txBody>
      </p:sp>
      <p:sp>
        <p:nvSpPr>
          <p:cNvPr id="9" name="Rectangle 8"/>
          <p:cNvSpPr/>
          <p:nvPr/>
        </p:nvSpPr>
        <p:spPr>
          <a:xfrm>
            <a:off x="0" y="6214213"/>
            <a:ext cx="20104100" cy="37697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10" name="Oval 9"/>
          <p:cNvSpPr/>
          <p:nvPr/>
        </p:nvSpPr>
        <p:spPr>
          <a:xfrm>
            <a:off x="0" y="2638848"/>
            <a:ext cx="20104100" cy="8419183"/>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9497" tIns="89748" rIns="179497" bIns="89748" rtlCol="0" anchor="ctr"/>
          <a:lstStyle/>
          <a:p>
            <a:pPr algn="ctr"/>
            <a:endParaRPr lang="en-US"/>
          </a:p>
        </p:txBody>
      </p:sp>
      <p:sp>
        <p:nvSpPr>
          <p:cNvPr id="2" name="Title Placeholder 1"/>
          <p:cNvSpPr>
            <a:spLocks noGrp="1"/>
          </p:cNvSpPr>
          <p:nvPr>
            <p:ph type="title"/>
          </p:nvPr>
        </p:nvSpPr>
        <p:spPr>
          <a:xfrm>
            <a:off x="3942746" y="7210029"/>
            <a:ext cx="14318479" cy="1884892"/>
          </a:xfrm>
          <a:prstGeom prst="rect">
            <a:avLst/>
          </a:prstGeom>
          <a:effectLst/>
        </p:spPr>
        <p:txBody>
          <a:bodyPr vert="horz" lIns="179497" tIns="89748" rIns="179497" bIns="89748"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513013" y="1207551"/>
            <a:ext cx="14072870" cy="5730071"/>
          </a:xfrm>
          <a:prstGeom prst="rect">
            <a:avLst/>
          </a:prstGeom>
        </p:spPr>
        <p:txBody>
          <a:bodyPr vert="horz" lIns="179497" tIns="89748" rIns="179497" bIns="8974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570267" y="10178416"/>
            <a:ext cx="5528628" cy="602118"/>
          </a:xfrm>
          <a:prstGeom prst="rect">
            <a:avLst/>
          </a:prstGeom>
        </p:spPr>
        <p:txBody>
          <a:bodyPr vert="horz" lIns="179497" tIns="89748" rIns="179497" bIns="89748" rtlCol="0" anchor="ctr"/>
          <a:lstStyle>
            <a:lvl1pPr algn="r">
              <a:defRPr sz="2200" b="1">
                <a:solidFill>
                  <a:schemeClr val="tx1">
                    <a:lumMod val="50000"/>
                    <a:lumOff val="50000"/>
                  </a:schemeClr>
                </a:solidFill>
              </a:defRPr>
            </a:lvl1pPr>
          </a:lstStyle>
          <a:p>
            <a:fld id="{0BB68B6D-4A5A-44D7-9E97-49C7F752F008}" type="datetimeFigureOut">
              <a:rPr lang="ru-RU" smtClean="0"/>
              <a:t>15.06.2021</a:t>
            </a:fld>
            <a:endParaRPr lang="ru-RU"/>
          </a:p>
        </p:txBody>
      </p:sp>
      <p:sp>
        <p:nvSpPr>
          <p:cNvPr id="5" name="Footer Placeholder 4"/>
          <p:cNvSpPr>
            <a:spLocks noGrp="1"/>
          </p:cNvSpPr>
          <p:nvPr>
            <p:ph type="ftr" sz="quarter" idx="3"/>
          </p:nvPr>
        </p:nvSpPr>
        <p:spPr>
          <a:xfrm>
            <a:off x="1005204" y="10178416"/>
            <a:ext cx="7371506" cy="602118"/>
          </a:xfrm>
          <a:prstGeom prst="rect">
            <a:avLst/>
          </a:prstGeom>
        </p:spPr>
        <p:txBody>
          <a:bodyPr vert="horz" lIns="179497" tIns="89748" rIns="179497" bIns="89748" rtlCol="0" anchor="ctr"/>
          <a:lstStyle>
            <a:lvl1pPr algn="l">
              <a:defRPr sz="22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8376708" y="10178416"/>
            <a:ext cx="4020820" cy="602118"/>
          </a:xfrm>
          <a:prstGeom prst="rect">
            <a:avLst/>
          </a:prstGeom>
        </p:spPr>
        <p:txBody>
          <a:bodyPr vert="horz" lIns="179497" tIns="89748" rIns="179497" bIns="89748" rtlCol="0" anchor="ctr"/>
          <a:lstStyle>
            <a:lvl1pPr algn="ctr">
              <a:defRPr sz="2400" b="1">
                <a:solidFill>
                  <a:schemeClr val="tx1">
                    <a:lumMod val="50000"/>
                    <a:lumOff val="50000"/>
                  </a:schemeClr>
                </a:solidFill>
              </a:defRPr>
            </a:lvl1pPr>
          </a:lstStyle>
          <a:p>
            <a:fld id="{7BF6BA64-E146-48D4-B0F7-43A70F828552}" type="slidenum">
              <a:rPr lang="ru-RU" smtClean="0"/>
              <a:t>‹#›</a:t>
            </a:fld>
            <a:endParaRPr lang="ru-RU"/>
          </a:p>
        </p:txBody>
      </p:sp>
      <p:sp>
        <p:nvSpPr>
          <p:cNvPr id="11" name="Прямоугольник 10"/>
          <p:cNvSpPr/>
          <p:nvPr userDrawn="1"/>
        </p:nvSpPr>
        <p:spPr>
          <a:xfrm>
            <a:off x="0" y="0"/>
            <a:ext cx="20104100" cy="11309350"/>
          </a:xfrm>
          <a:prstGeom prst="rect">
            <a:avLst/>
          </a:prstGeom>
          <a:gradFill>
            <a:gsLst>
              <a:gs pos="20000">
                <a:srgbClr val="44ADDB"/>
              </a:gs>
              <a:gs pos="92000">
                <a:srgbClr val="4BBC8E"/>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664" r:id="rId18"/>
    <p:sldLayoutId id="2147483662" r:id="rId19"/>
  </p:sldLayoutIdLst>
  <p:timing>
    <p:tnLst>
      <p:par>
        <p:cTn id="1" dur="indefinite" restart="never" nodeType="tmRoot"/>
      </p:par>
    </p:tnLst>
  </p:timing>
  <p:txStyles>
    <p:titleStyle>
      <a:lvl1pPr marL="628239" indent="-628239" algn="r" defTabSz="1794967" rtl="0" eaLnBrk="1" latinLnBrk="0" hangingPunct="1">
        <a:spcBef>
          <a:spcPct val="0"/>
        </a:spcBef>
        <a:buClr>
          <a:schemeClr val="accent6">
            <a:lumMod val="75000"/>
          </a:schemeClr>
        </a:buClr>
        <a:buSzPct val="128000"/>
        <a:buFont typeface="Georgia" pitchFamily="18" charset="0"/>
        <a:buChar char="*"/>
        <a:defRPr sz="9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48742"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4300" kern="1200">
          <a:solidFill>
            <a:schemeClr val="tx1">
              <a:lumMod val="75000"/>
              <a:lumOff val="25000"/>
            </a:schemeClr>
          </a:solidFill>
          <a:latin typeface="+mn-lt"/>
          <a:ea typeface="+mn-ea"/>
          <a:cs typeface="+mn-cs"/>
        </a:defRPr>
      </a:lvl1pPr>
      <a:lvl2pPr marL="1076980"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3900" kern="1200">
          <a:solidFill>
            <a:schemeClr val="tx1">
              <a:lumMod val="75000"/>
              <a:lumOff val="25000"/>
            </a:schemeClr>
          </a:solidFill>
          <a:latin typeface="+mn-lt"/>
          <a:ea typeface="+mn-ea"/>
          <a:cs typeface="+mn-cs"/>
        </a:defRPr>
      </a:lvl2pPr>
      <a:lvl3pPr marL="1615470"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3500" kern="1200">
          <a:solidFill>
            <a:schemeClr val="tx1">
              <a:lumMod val="75000"/>
              <a:lumOff val="25000"/>
            </a:schemeClr>
          </a:solidFill>
          <a:latin typeface="+mn-lt"/>
          <a:ea typeface="+mn-ea"/>
          <a:cs typeface="+mn-cs"/>
        </a:defRPr>
      </a:lvl3pPr>
      <a:lvl4pPr marL="2153961"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3100" kern="1200">
          <a:solidFill>
            <a:schemeClr val="tx1">
              <a:lumMod val="75000"/>
              <a:lumOff val="25000"/>
            </a:schemeClr>
          </a:solidFill>
          <a:latin typeface="+mn-lt"/>
          <a:ea typeface="+mn-ea"/>
          <a:cs typeface="+mn-cs"/>
        </a:defRPr>
      </a:lvl4pPr>
      <a:lvl5pPr marL="2728350"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5pPr>
      <a:lvl6pPr marL="3266840"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6pPr>
      <a:lvl7pPr marL="3859179"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7pPr>
      <a:lvl8pPr marL="4487418"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8pPr>
      <a:lvl9pPr marL="5079757"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9pPr>
    </p:bodyStyle>
    <p:otherStyle>
      <a:defPPr>
        <a:defRPr lang="en-US"/>
      </a:defPPr>
      <a:lvl1pPr marL="0" algn="l" defTabSz="1794967" rtl="0" eaLnBrk="1" latinLnBrk="0" hangingPunct="1">
        <a:defRPr sz="3500" kern="1200">
          <a:solidFill>
            <a:schemeClr val="tx1"/>
          </a:solidFill>
          <a:latin typeface="+mn-lt"/>
          <a:ea typeface="+mn-ea"/>
          <a:cs typeface="+mn-cs"/>
        </a:defRPr>
      </a:lvl1pPr>
      <a:lvl2pPr marL="897484" algn="l" defTabSz="1794967" rtl="0" eaLnBrk="1" latinLnBrk="0" hangingPunct="1">
        <a:defRPr sz="3500" kern="1200">
          <a:solidFill>
            <a:schemeClr val="tx1"/>
          </a:solidFill>
          <a:latin typeface="+mn-lt"/>
          <a:ea typeface="+mn-ea"/>
          <a:cs typeface="+mn-cs"/>
        </a:defRPr>
      </a:lvl2pPr>
      <a:lvl3pPr marL="1794967" algn="l" defTabSz="1794967" rtl="0" eaLnBrk="1" latinLnBrk="0" hangingPunct="1">
        <a:defRPr sz="3500" kern="1200">
          <a:solidFill>
            <a:schemeClr val="tx1"/>
          </a:solidFill>
          <a:latin typeface="+mn-lt"/>
          <a:ea typeface="+mn-ea"/>
          <a:cs typeface="+mn-cs"/>
        </a:defRPr>
      </a:lvl3pPr>
      <a:lvl4pPr marL="2692451" algn="l" defTabSz="1794967" rtl="0" eaLnBrk="1" latinLnBrk="0" hangingPunct="1">
        <a:defRPr sz="3500" kern="1200">
          <a:solidFill>
            <a:schemeClr val="tx1"/>
          </a:solidFill>
          <a:latin typeface="+mn-lt"/>
          <a:ea typeface="+mn-ea"/>
          <a:cs typeface="+mn-cs"/>
        </a:defRPr>
      </a:lvl4pPr>
      <a:lvl5pPr marL="3589934" algn="l" defTabSz="1794967" rtl="0" eaLnBrk="1" latinLnBrk="0" hangingPunct="1">
        <a:defRPr sz="3500" kern="1200">
          <a:solidFill>
            <a:schemeClr val="tx1"/>
          </a:solidFill>
          <a:latin typeface="+mn-lt"/>
          <a:ea typeface="+mn-ea"/>
          <a:cs typeface="+mn-cs"/>
        </a:defRPr>
      </a:lvl5pPr>
      <a:lvl6pPr marL="4487418" algn="l" defTabSz="1794967" rtl="0" eaLnBrk="1" latinLnBrk="0" hangingPunct="1">
        <a:defRPr sz="3500" kern="1200">
          <a:solidFill>
            <a:schemeClr val="tx1"/>
          </a:solidFill>
          <a:latin typeface="+mn-lt"/>
          <a:ea typeface="+mn-ea"/>
          <a:cs typeface="+mn-cs"/>
        </a:defRPr>
      </a:lvl6pPr>
      <a:lvl7pPr marL="5384902" algn="l" defTabSz="1794967" rtl="0" eaLnBrk="1" latinLnBrk="0" hangingPunct="1">
        <a:defRPr sz="3500" kern="1200">
          <a:solidFill>
            <a:schemeClr val="tx1"/>
          </a:solidFill>
          <a:latin typeface="+mn-lt"/>
          <a:ea typeface="+mn-ea"/>
          <a:cs typeface="+mn-cs"/>
        </a:defRPr>
      </a:lvl7pPr>
      <a:lvl8pPr marL="6282385" algn="l" defTabSz="1794967" rtl="0" eaLnBrk="1" latinLnBrk="0" hangingPunct="1">
        <a:defRPr sz="3500" kern="1200">
          <a:solidFill>
            <a:schemeClr val="tx1"/>
          </a:solidFill>
          <a:latin typeface="+mn-lt"/>
          <a:ea typeface="+mn-ea"/>
          <a:cs typeface="+mn-cs"/>
        </a:defRPr>
      </a:lvl8pPr>
      <a:lvl9pPr marL="7179869" algn="l" defTabSz="1794967"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2"/>
          <p:cNvSpPr>
            <a:spLocks noChangeArrowheads="1"/>
          </p:cNvSpPr>
          <p:nvPr/>
        </p:nvSpPr>
        <p:spPr bwMode="auto">
          <a:xfrm>
            <a:off x="177801" y="5314295"/>
            <a:ext cx="19191050" cy="1126323"/>
          </a:xfrm>
          <a:prstGeom prst="rect">
            <a:avLst/>
          </a:prstGeom>
          <a:ln/>
          <a:extLst/>
        </p:spPr>
        <p:style>
          <a:lnRef idx="1">
            <a:schemeClr val="accent6"/>
          </a:lnRef>
          <a:fillRef idx="3">
            <a:schemeClr val="accent6"/>
          </a:fillRef>
          <a:effectRef idx="2">
            <a:schemeClr val="accent6"/>
          </a:effectRef>
          <a:fontRef idx="minor">
            <a:schemeClr val="lt1"/>
          </a:fontRef>
        </p:style>
        <p:txBody>
          <a:bodyPr wrap="square" lIns="201026" tIns="100515" rIns="201026" bIns="100515">
            <a:spAutoFit/>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pPr algn="ctr"/>
            <a:r>
              <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rPr>
              <a:t>Tax law in the era of digitalization</a:t>
            </a:r>
            <a:endPar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077" name="Group 3"/>
          <p:cNvGrpSpPr>
            <a:grpSpLocks/>
          </p:cNvGrpSpPr>
          <p:nvPr/>
        </p:nvGrpSpPr>
        <p:grpSpPr bwMode="auto">
          <a:xfrm>
            <a:off x="1601341" y="2712829"/>
            <a:ext cx="17295284" cy="6919122"/>
            <a:chOff x="0" y="0"/>
            <a:chExt cx="4955" cy="1982"/>
          </a:xfrm>
        </p:grpSpPr>
        <p:sp>
          <p:nvSpPr>
            <p:cNvPr id="3078" name="Freeform 4"/>
            <p:cNvSpPr>
              <a:spLocks noChangeArrowheads="1"/>
            </p:cNvSpPr>
            <p:nvPr/>
          </p:nvSpPr>
          <p:spPr bwMode="auto">
            <a:xfrm>
              <a:off x="91" y="88"/>
              <a:ext cx="1457" cy="1812"/>
            </a:xfrm>
            <a:custGeom>
              <a:avLst/>
              <a:gdLst>
                <a:gd name="T0" fmla="*/ 40 w 1692"/>
                <a:gd name="T1" fmla="*/ 21 h 2586"/>
                <a:gd name="T2" fmla="*/ 113 w 1692"/>
                <a:gd name="T3" fmla="*/ 18 h 2586"/>
                <a:gd name="T4" fmla="*/ 152 w 1692"/>
                <a:gd name="T5" fmla="*/ 20 h 2586"/>
                <a:gd name="T6" fmla="*/ 146 w 1692"/>
                <a:gd name="T7" fmla="*/ 37 h 2586"/>
                <a:gd name="T8" fmla="*/ 96 w 1692"/>
                <a:gd name="T9" fmla="*/ 48 h 2586"/>
                <a:gd name="T10" fmla="*/ 78 w 1692"/>
                <a:gd name="T11" fmla="*/ 60 h 2586"/>
                <a:gd name="T12" fmla="*/ 100 w 1692"/>
                <a:gd name="T13" fmla="*/ 80 h 2586"/>
                <a:gd name="T14" fmla="*/ 111 w 1692"/>
                <a:gd name="T15" fmla="*/ 80 h 2586"/>
                <a:gd name="T16" fmla="*/ 115 w 1692"/>
                <a:gd name="T17" fmla="*/ 75 h 2586"/>
                <a:gd name="T18" fmla="*/ 168 w 1692"/>
                <a:gd name="T19" fmla="*/ 96 h 2586"/>
                <a:gd name="T20" fmla="*/ 227 w 1692"/>
                <a:gd name="T21" fmla="*/ 99 h 2586"/>
                <a:gd name="T22" fmla="*/ 279 w 1692"/>
                <a:gd name="T23" fmla="*/ 112 h 2586"/>
                <a:gd name="T24" fmla="*/ 300 w 1692"/>
                <a:gd name="T25" fmla="*/ 118 h 2586"/>
                <a:gd name="T26" fmla="*/ 270 w 1692"/>
                <a:gd name="T27" fmla="*/ 134 h 2586"/>
                <a:gd name="T28" fmla="*/ 322 w 1692"/>
                <a:gd name="T29" fmla="*/ 148 h 2586"/>
                <a:gd name="T30" fmla="*/ 363 w 1692"/>
                <a:gd name="T31" fmla="*/ 168 h 2586"/>
                <a:gd name="T32" fmla="*/ 384 w 1692"/>
                <a:gd name="T33" fmla="*/ 191 h 2586"/>
                <a:gd name="T34" fmla="*/ 419 w 1692"/>
                <a:gd name="T35" fmla="*/ 211 h 2586"/>
                <a:gd name="T36" fmla="*/ 450 w 1692"/>
                <a:gd name="T37" fmla="*/ 209 h 2586"/>
                <a:gd name="T38" fmla="*/ 437 w 1692"/>
                <a:gd name="T39" fmla="*/ 198 h 2586"/>
                <a:gd name="T40" fmla="*/ 452 w 1692"/>
                <a:gd name="T41" fmla="*/ 191 h 2586"/>
                <a:gd name="T42" fmla="*/ 481 w 1692"/>
                <a:gd name="T43" fmla="*/ 184 h 2586"/>
                <a:gd name="T44" fmla="*/ 509 w 1692"/>
                <a:gd name="T45" fmla="*/ 172 h 2586"/>
                <a:gd name="T46" fmla="*/ 550 w 1692"/>
                <a:gd name="T47" fmla="*/ 162 h 2586"/>
                <a:gd name="T48" fmla="*/ 569 w 1692"/>
                <a:gd name="T49" fmla="*/ 144 h 2586"/>
                <a:gd name="T50" fmla="*/ 545 w 1692"/>
                <a:gd name="T51" fmla="*/ 128 h 2586"/>
                <a:gd name="T52" fmla="*/ 483 w 1692"/>
                <a:gd name="T53" fmla="*/ 117 h 2586"/>
                <a:gd name="T54" fmla="*/ 387 w 1692"/>
                <a:gd name="T55" fmla="*/ 107 h 2586"/>
                <a:gd name="T56" fmla="*/ 343 w 1692"/>
                <a:gd name="T57" fmla="*/ 104 h 2586"/>
                <a:gd name="T58" fmla="*/ 318 w 1692"/>
                <a:gd name="T59" fmla="*/ 105 h 2586"/>
                <a:gd name="T60" fmla="*/ 279 w 1692"/>
                <a:gd name="T61" fmla="*/ 109 h 2586"/>
                <a:gd name="T62" fmla="*/ 266 w 1692"/>
                <a:gd name="T63" fmla="*/ 97 h 2586"/>
                <a:gd name="T64" fmla="*/ 259 w 1692"/>
                <a:gd name="T65" fmla="*/ 88 h 2586"/>
                <a:gd name="T66" fmla="*/ 221 w 1692"/>
                <a:gd name="T67" fmla="*/ 91 h 2586"/>
                <a:gd name="T68" fmla="*/ 201 w 1692"/>
                <a:gd name="T69" fmla="*/ 78 h 2586"/>
                <a:gd name="T70" fmla="*/ 259 w 1692"/>
                <a:gd name="T71" fmla="*/ 76 h 2586"/>
                <a:gd name="T72" fmla="*/ 295 w 1692"/>
                <a:gd name="T73" fmla="*/ 75 h 2586"/>
                <a:gd name="T74" fmla="*/ 315 w 1692"/>
                <a:gd name="T75" fmla="*/ 75 h 2586"/>
                <a:gd name="T76" fmla="*/ 371 w 1692"/>
                <a:gd name="T77" fmla="*/ 62 h 2586"/>
                <a:gd name="T78" fmla="*/ 416 w 1692"/>
                <a:gd name="T79" fmla="*/ 56 h 2586"/>
                <a:gd name="T80" fmla="*/ 449 w 1692"/>
                <a:gd name="T81" fmla="*/ 53 h 2586"/>
                <a:gd name="T82" fmla="*/ 471 w 1692"/>
                <a:gd name="T83" fmla="*/ 45 h 2586"/>
                <a:gd name="T84" fmla="*/ 452 w 1692"/>
                <a:gd name="T85" fmla="*/ 43 h 2586"/>
                <a:gd name="T86" fmla="*/ 536 w 1692"/>
                <a:gd name="T87" fmla="*/ 38 h 2586"/>
                <a:gd name="T88" fmla="*/ 494 w 1692"/>
                <a:gd name="T89" fmla="*/ 29 h 2586"/>
                <a:gd name="T90" fmla="*/ 467 w 1692"/>
                <a:gd name="T91" fmla="*/ 22 h 2586"/>
                <a:gd name="T92" fmla="*/ 430 w 1692"/>
                <a:gd name="T93" fmla="*/ 30 h 2586"/>
                <a:gd name="T94" fmla="*/ 390 w 1692"/>
                <a:gd name="T95" fmla="*/ 37 h 2586"/>
                <a:gd name="T96" fmla="*/ 359 w 1692"/>
                <a:gd name="T97" fmla="*/ 25 h 2586"/>
                <a:gd name="T98" fmla="*/ 425 w 1692"/>
                <a:gd name="T99" fmla="*/ 20 h 2586"/>
                <a:gd name="T100" fmla="*/ 445 w 1692"/>
                <a:gd name="T101" fmla="*/ 17 h 2586"/>
                <a:gd name="T102" fmla="*/ 467 w 1692"/>
                <a:gd name="T103" fmla="*/ 14 h 2586"/>
                <a:gd name="T104" fmla="*/ 451 w 1692"/>
                <a:gd name="T105" fmla="*/ 13 h 2586"/>
                <a:gd name="T106" fmla="*/ 443 w 1692"/>
                <a:gd name="T107" fmla="*/ 10 h 2586"/>
                <a:gd name="T108" fmla="*/ 421 w 1692"/>
                <a:gd name="T109" fmla="*/ 9 h 2586"/>
                <a:gd name="T110" fmla="*/ 388 w 1692"/>
                <a:gd name="T111" fmla="*/ 11 h 2586"/>
                <a:gd name="T112" fmla="*/ 334 w 1692"/>
                <a:gd name="T113" fmla="*/ 10 h 2586"/>
                <a:gd name="T114" fmla="*/ 193 w 1692"/>
                <a:gd name="T115" fmla="*/ 0 h 2586"/>
                <a:gd name="T116" fmla="*/ 121 w 1692"/>
                <a:gd name="T117" fmla="*/ 3 h 2586"/>
                <a:gd name="T118" fmla="*/ 102 w 1692"/>
                <a:gd name="T119" fmla="*/ 9 h 2586"/>
                <a:gd name="T120" fmla="*/ 46 w 1692"/>
                <a:gd name="T121" fmla="*/ 14 h 2586"/>
                <a:gd name="T122" fmla="*/ 46 w 1692"/>
                <a:gd name="T123" fmla="*/ 18 h 2586"/>
                <a:gd name="T124" fmla="*/ 2 w 1692"/>
                <a:gd name="T125" fmla="*/ 21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79" name="Freeform 5"/>
            <p:cNvSpPr>
              <a:spLocks noChangeArrowheads="1"/>
            </p:cNvSpPr>
            <p:nvPr/>
          </p:nvSpPr>
          <p:spPr bwMode="auto">
            <a:xfrm>
              <a:off x="45" y="261"/>
              <a:ext cx="39" cy="26"/>
            </a:xfrm>
            <a:custGeom>
              <a:avLst/>
              <a:gdLst>
                <a:gd name="T0" fmla="*/ 5 w 46"/>
                <a:gd name="T1" fmla="*/ 1 h 38"/>
                <a:gd name="T2" fmla="*/ 0 w 46"/>
                <a:gd name="T3" fmla="*/ 1 h 38"/>
                <a:gd name="T4" fmla="*/ 7 w 46"/>
                <a:gd name="T5" fmla="*/ 2 h 38"/>
                <a:gd name="T6" fmla="*/ 14 w 46"/>
                <a:gd name="T7" fmla="*/ 1 h 38"/>
                <a:gd name="T8" fmla="*/ 9 w 46"/>
                <a:gd name="T9" fmla="*/ 0 h 38"/>
                <a:gd name="T10" fmla="*/ 5 w 46"/>
                <a:gd name="T11" fmla="*/ 1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0" name="Freeform 6"/>
            <p:cNvSpPr>
              <a:spLocks noChangeArrowheads="1"/>
            </p:cNvSpPr>
            <p:nvPr/>
          </p:nvSpPr>
          <p:spPr bwMode="auto">
            <a:xfrm>
              <a:off x="398" y="376"/>
              <a:ext cx="45" cy="30"/>
            </a:xfrm>
            <a:custGeom>
              <a:avLst/>
              <a:gdLst>
                <a:gd name="T0" fmla="*/ 4 w 52"/>
                <a:gd name="T1" fmla="*/ 0 h 44"/>
                <a:gd name="T2" fmla="*/ 10 w 52"/>
                <a:gd name="T3" fmla="*/ 3 h 44"/>
                <a:gd name="T4" fmla="*/ 15 w 52"/>
                <a:gd name="T5" fmla="*/ 3 h 44"/>
                <a:gd name="T6" fmla="*/ 14 w 52"/>
                <a:gd name="T7" fmla="*/ 1 h 44"/>
                <a:gd name="T8" fmla="*/ 10 w 52"/>
                <a:gd name="T9" fmla="*/ 1 h 44"/>
                <a:gd name="T10" fmla="*/ 4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1" name="Freeform 7"/>
            <p:cNvSpPr>
              <a:spLocks noChangeArrowheads="1"/>
            </p:cNvSpPr>
            <p:nvPr/>
          </p:nvSpPr>
          <p:spPr bwMode="auto">
            <a:xfrm>
              <a:off x="1297" y="428"/>
              <a:ext cx="113" cy="69"/>
            </a:xfrm>
            <a:custGeom>
              <a:avLst/>
              <a:gdLst>
                <a:gd name="T0" fmla="*/ 35 w 131"/>
                <a:gd name="T1" fmla="*/ 0 h 98"/>
                <a:gd name="T2" fmla="*/ 28 w 131"/>
                <a:gd name="T3" fmla="*/ 1 h 98"/>
                <a:gd name="T4" fmla="*/ 19 w 131"/>
                <a:gd name="T5" fmla="*/ 2 h 98"/>
                <a:gd name="T6" fmla="*/ 14 w 131"/>
                <a:gd name="T7" fmla="*/ 4 h 98"/>
                <a:gd name="T8" fmla="*/ 8 w 131"/>
                <a:gd name="T9" fmla="*/ 4 h 98"/>
                <a:gd name="T10" fmla="*/ 22 w 131"/>
                <a:gd name="T11" fmla="*/ 7 h 98"/>
                <a:gd name="T12" fmla="*/ 28 w 131"/>
                <a:gd name="T13" fmla="*/ 8 h 98"/>
                <a:gd name="T14" fmla="*/ 30 w 131"/>
                <a:gd name="T15" fmla="*/ 8 h 98"/>
                <a:gd name="T16" fmla="*/ 31 w 131"/>
                <a:gd name="T17" fmla="*/ 8 h 98"/>
                <a:gd name="T18" fmla="*/ 35 w 131"/>
                <a:gd name="T19" fmla="*/ 9 h 98"/>
                <a:gd name="T20" fmla="*/ 43 w 131"/>
                <a:gd name="T21" fmla="*/ 8 h 98"/>
                <a:gd name="T22" fmla="*/ 46 w 131"/>
                <a:gd name="T23" fmla="*/ 6 h 98"/>
                <a:gd name="T24" fmla="*/ 35 w 131"/>
                <a:gd name="T25" fmla="*/ 4 h 98"/>
                <a:gd name="T26" fmla="*/ 41 w 131"/>
                <a:gd name="T27" fmla="*/ 2 h 98"/>
                <a:gd name="T28" fmla="*/ 40 w 131"/>
                <a:gd name="T29" fmla="*/ 1 h 98"/>
                <a:gd name="T30" fmla="*/ 35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2" name="Freeform 8"/>
            <p:cNvSpPr>
              <a:spLocks noChangeArrowheads="1"/>
            </p:cNvSpPr>
            <p:nvPr/>
          </p:nvSpPr>
          <p:spPr bwMode="auto">
            <a:xfrm>
              <a:off x="752" y="787"/>
              <a:ext cx="182" cy="79"/>
            </a:xfrm>
            <a:custGeom>
              <a:avLst/>
              <a:gdLst>
                <a:gd name="T0" fmla="*/ 15 w 212"/>
                <a:gd name="T1" fmla="*/ 1 h 112"/>
                <a:gd name="T2" fmla="*/ 6 w 212"/>
                <a:gd name="T3" fmla="*/ 1 h 112"/>
                <a:gd name="T4" fmla="*/ 3 w 212"/>
                <a:gd name="T5" fmla="*/ 1 h 112"/>
                <a:gd name="T6" fmla="*/ 8 w 212"/>
                <a:gd name="T7" fmla="*/ 4 h 112"/>
                <a:gd name="T8" fmla="*/ 18 w 212"/>
                <a:gd name="T9" fmla="*/ 4 h 112"/>
                <a:gd name="T10" fmla="*/ 33 w 212"/>
                <a:gd name="T11" fmla="*/ 4 h 112"/>
                <a:gd name="T12" fmla="*/ 39 w 212"/>
                <a:gd name="T13" fmla="*/ 6 h 112"/>
                <a:gd name="T14" fmla="*/ 46 w 212"/>
                <a:gd name="T15" fmla="*/ 8 h 112"/>
                <a:gd name="T16" fmla="*/ 48 w 212"/>
                <a:gd name="T17" fmla="*/ 10 h 112"/>
                <a:gd name="T18" fmla="*/ 55 w 212"/>
                <a:gd name="T19" fmla="*/ 9 h 112"/>
                <a:gd name="T20" fmla="*/ 58 w 212"/>
                <a:gd name="T21" fmla="*/ 8 h 112"/>
                <a:gd name="T22" fmla="*/ 64 w 212"/>
                <a:gd name="T23" fmla="*/ 9 h 112"/>
                <a:gd name="T24" fmla="*/ 67 w 212"/>
                <a:gd name="T25" fmla="*/ 7 h 112"/>
                <a:gd name="T26" fmla="*/ 52 w 212"/>
                <a:gd name="T27" fmla="*/ 4 h 112"/>
                <a:gd name="T28" fmla="*/ 36 w 212"/>
                <a:gd name="T29" fmla="*/ 2 h 112"/>
                <a:gd name="T30" fmla="*/ 18 w 212"/>
                <a:gd name="T31" fmla="*/ 2 h 112"/>
                <a:gd name="T32" fmla="*/ 15 w 212"/>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3" name="Freeform 9"/>
            <p:cNvSpPr>
              <a:spLocks noChangeArrowheads="1"/>
            </p:cNvSpPr>
            <p:nvPr/>
          </p:nvSpPr>
          <p:spPr bwMode="auto">
            <a:xfrm>
              <a:off x="902" y="847"/>
              <a:ext cx="114" cy="38"/>
            </a:xfrm>
            <a:custGeom>
              <a:avLst/>
              <a:gdLst>
                <a:gd name="T0" fmla="*/ 20 w 133"/>
                <a:gd name="T1" fmla="*/ 0 h 54"/>
                <a:gd name="T2" fmla="*/ 15 w 133"/>
                <a:gd name="T3" fmla="*/ 1 h 54"/>
                <a:gd name="T4" fmla="*/ 11 w 133"/>
                <a:gd name="T5" fmla="*/ 3 h 54"/>
                <a:gd name="T6" fmla="*/ 5 w 133"/>
                <a:gd name="T7" fmla="*/ 3 h 54"/>
                <a:gd name="T8" fmla="*/ 3 w 133"/>
                <a:gd name="T9" fmla="*/ 4 h 54"/>
                <a:gd name="T10" fmla="*/ 4 w 133"/>
                <a:gd name="T11" fmla="*/ 4 h 54"/>
                <a:gd name="T12" fmla="*/ 45 w 133"/>
                <a:gd name="T13" fmla="*/ 3 h 54"/>
                <a:gd name="T14" fmla="*/ 42 w 133"/>
                <a:gd name="T15" fmla="*/ 1 h 54"/>
                <a:gd name="T16" fmla="*/ 36 w 133"/>
                <a:gd name="T17" fmla="*/ 1 h 54"/>
                <a:gd name="T18" fmla="*/ 34 w 133"/>
                <a:gd name="T19" fmla="*/ 2 h 54"/>
                <a:gd name="T20" fmla="*/ 30 w 133"/>
                <a:gd name="T21" fmla="*/ 1 h 54"/>
                <a:gd name="T22" fmla="*/ 23 w 133"/>
                <a:gd name="T23" fmla="*/ 1 h 54"/>
                <a:gd name="T24" fmla="*/ 20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4" name="Freeform 10"/>
            <p:cNvSpPr>
              <a:spLocks noChangeArrowheads="1"/>
            </p:cNvSpPr>
            <p:nvPr/>
          </p:nvSpPr>
          <p:spPr bwMode="auto">
            <a:xfrm>
              <a:off x="1023" y="871"/>
              <a:ext cx="43" cy="17"/>
            </a:xfrm>
            <a:custGeom>
              <a:avLst/>
              <a:gdLst>
                <a:gd name="T0" fmla="*/ 4 w 51"/>
                <a:gd name="T1" fmla="*/ 0 h 24"/>
                <a:gd name="T2" fmla="*/ 3 w 51"/>
                <a:gd name="T3" fmla="*/ 1 h 24"/>
                <a:gd name="T4" fmla="*/ 8 w 51"/>
                <a:gd name="T5" fmla="*/ 2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5" name="Freeform 11"/>
            <p:cNvSpPr>
              <a:spLocks noChangeArrowheads="1"/>
            </p:cNvSpPr>
            <p:nvPr/>
          </p:nvSpPr>
          <p:spPr bwMode="auto">
            <a:xfrm>
              <a:off x="1087" y="874"/>
              <a:ext cx="14" cy="24"/>
            </a:xfrm>
            <a:custGeom>
              <a:avLst/>
              <a:gdLst>
                <a:gd name="T0" fmla="*/ 6 w 16"/>
                <a:gd name="T1" fmla="*/ 0 h 34"/>
                <a:gd name="T2" fmla="*/ 0 w 16"/>
                <a:gd name="T3" fmla="*/ 1 h 34"/>
                <a:gd name="T4" fmla="*/ 7 w 16"/>
                <a:gd name="T5" fmla="*/ 3 h 34"/>
                <a:gd name="T6" fmla="*/ 5 w 16"/>
                <a:gd name="T7" fmla="*/ 1 h 34"/>
                <a:gd name="T8" fmla="*/ 7 w 16"/>
                <a:gd name="T9" fmla="*/ 1 h 34"/>
                <a:gd name="T10" fmla="*/ 6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6" name="Freeform 12"/>
            <p:cNvSpPr>
              <a:spLocks noChangeArrowheads="1"/>
            </p:cNvSpPr>
            <p:nvPr/>
          </p:nvSpPr>
          <p:spPr bwMode="auto">
            <a:xfrm>
              <a:off x="876" y="83"/>
              <a:ext cx="207" cy="82"/>
            </a:xfrm>
            <a:custGeom>
              <a:avLst/>
              <a:gdLst>
                <a:gd name="T0" fmla="*/ 22 w 240"/>
                <a:gd name="T1" fmla="*/ 1 h 117"/>
                <a:gd name="T2" fmla="*/ 9 w 240"/>
                <a:gd name="T3" fmla="*/ 3 h 117"/>
                <a:gd name="T4" fmla="*/ 3 w 240"/>
                <a:gd name="T5" fmla="*/ 3 h 117"/>
                <a:gd name="T6" fmla="*/ 0 w 240"/>
                <a:gd name="T7" fmla="*/ 3 h 117"/>
                <a:gd name="T8" fmla="*/ 9 w 240"/>
                <a:gd name="T9" fmla="*/ 5 h 117"/>
                <a:gd name="T10" fmla="*/ 14 w 240"/>
                <a:gd name="T11" fmla="*/ 6 h 117"/>
                <a:gd name="T12" fmla="*/ 24 w 240"/>
                <a:gd name="T13" fmla="*/ 4 h 117"/>
                <a:gd name="T14" fmla="*/ 29 w 240"/>
                <a:gd name="T15" fmla="*/ 4 h 117"/>
                <a:gd name="T16" fmla="*/ 30 w 240"/>
                <a:gd name="T17" fmla="*/ 4 h 117"/>
                <a:gd name="T18" fmla="*/ 22 w 240"/>
                <a:gd name="T19" fmla="*/ 6 h 117"/>
                <a:gd name="T20" fmla="*/ 26 w 240"/>
                <a:gd name="T21" fmla="*/ 6 h 117"/>
                <a:gd name="T22" fmla="*/ 14 w 240"/>
                <a:gd name="T23" fmla="*/ 8 h 117"/>
                <a:gd name="T24" fmla="*/ 25 w 240"/>
                <a:gd name="T25" fmla="*/ 9 h 117"/>
                <a:gd name="T26" fmla="*/ 30 w 240"/>
                <a:gd name="T27" fmla="*/ 9 h 117"/>
                <a:gd name="T28" fmla="*/ 42 w 240"/>
                <a:gd name="T29" fmla="*/ 9 h 117"/>
                <a:gd name="T30" fmla="*/ 53 w 240"/>
                <a:gd name="T31" fmla="*/ 9 h 117"/>
                <a:gd name="T32" fmla="*/ 60 w 240"/>
                <a:gd name="T33" fmla="*/ 10 h 117"/>
                <a:gd name="T34" fmla="*/ 72 w 240"/>
                <a:gd name="T35" fmla="*/ 9 h 117"/>
                <a:gd name="T36" fmla="*/ 78 w 240"/>
                <a:gd name="T37" fmla="*/ 9 h 117"/>
                <a:gd name="T38" fmla="*/ 78 w 240"/>
                <a:gd name="T39" fmla="*/ 6 h 117"/>
                <a:gd name="T40" fmla="*/ 83 w 240"/>
                <a:gd name="T41" fmla="*/ 6 h 117"/>
                <a:gd name="T42" fmla="*/ 85 w 240"/>
                <a:gd name="T43" fmla="*/ 4 h 117"/>
                <a:gd name="T44" fmla="*/ 74 w 240"/>
                <a:gd name="T45" fmla="*/ 5 h 117"/>
                <a:gd name="T46" fmla="*/ 72 w 240"/>
                <a:gd name="T47" fmla="*/ 4 h 117"/>
                <a:gd name="T48" fmla="*/ 61 w 240"/>
                <a:gd name="T49" fmla="*/ 4 h 117"/>
                <a:gd name="T50" fmla="*/ 47 w 240"/>
                <a:gd name="T51" fmla="*/ 1 h 117"/>
                <a:gd name="T52" fmla="*/ 34 w 240"/>
                <a:gd name="T53" fmla="*/ 1 h 117"/>
                <a:gd name="T54" fmla="*/ 30 w 240"/>
                <a:gd name="T55" fmla="*/ 1 h 117"/>
                <a:gd name="T56" fmla="*/ 22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7" name="Freeform 13"/>
            <p:cNvSpPr>
              <a:spLocks noChangeArrowheads="1"/>
            </p:cNvSpPr>
            <p:nvPr/>
          </p:nvSpPr>
          <p:spPr bwMode="auto">
            <a:xfrm>
              <a:off x="968" y="45"/>
              <a:ext cx="168" cy="56"/>
            </a:xfrm>
            <a:custGeom>
              <a:avLst/>
              <a:gdLst>
                <a:gd name="T0" fmla="*/ 36 w 194"/>
                <a:gd name="T1" fmla="*/ 1 h 80"/>
                <a:gd name="T2" fmla="*/ 5 w 194"/>
                <a:gd name="T3" fmla="*/ 2 h 80"/>
                <a:gd name="T4" fmla="*/ 3 w 194"/>
                <a:gd name="T5" fmla="*/ 3 h 80"/>
                <a:gd name="T6" fmla="*/ 20 w 194"/>
                <a:gd name="T7" fmla="*/ 4 h 80"/>
                <a:gd name="T8" fmla="*/ 48 w 194"/>
                <a:gd name="T9" fmla="*/ 6 h 80"/>
                <a:gd name="T10" fmla="*/ 64 w 194"/>
                <a:gd name="T11" fmla="*/ 6 h 80"/>
                <a:gd name="T12" fmla="*/ 68 w 194"/>
                <a:gd name="T13" fmla="*/ 6 h 80"/>
                <a:gd name="T14" fmla="*/ 64 w 194"/>
                <a:gd name="T15" fmla="*/ 4 h 80"/>
                <a:gd name="T16" fmla="*/ 60 w 194"/>
                <a:gd name="T17" fmla="*/ 3 h 80"/>
                <a:gd name="T18" fmla="*/ 48 w 194"/>
                <a:gd name="T19" fmla="*/ 2 h 80"/>
                <a:gd name="T20" fmla="*/ 36 w 194"/>
                <a:gd name="T21" fmla="*/ 1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8" name="Freeform 14"/>
            <p:cNvSpPr>
              <a:spLocks noChangeArrowheads="1"/>
            </p:cNvSpPr>
            <p:nvPr/>
          </p:nvSpPr>
          <p:spPr bwMode="auto">
            <a:xfrm>
              <a:off x="1204" y="110"/>
              <a:ext cx="268" cy="178"/>
            </a:xfrm>
            <a:custGeom>
              <a:avLst/>
              <a:gdLst>
                <a:gd name="T0" fmla="*/ 24 w 310"/>
                <a:gd name="T1" fmla="*/ 1 h 254"/>
                <a:gd name="T2" fmla="*/ 19 w 310"/>
                <a:gd name="T3" fmla="*/ 2 h 254"/>
                <a:gd name="T4" fmla="*/ 8 w 310"/>
                <a:gd name="T5" fmla="*/ 3 h 254"/>
                <a:gd name="T6" fmla="*/ 19 w 310"/>
                <a:gd name="T7" fmla="*/ 6 h 254"/>
                <a:gd name="T8" fmla="*/ 29 w 310"/>
                <a:gd name="T9" fmla="*/ 7 h 254"/>
                <a:gd name="T10" fmla="*/ 37 w 310"/>
                <a:gd name="T11" fmla="*/ 8 h 254"/>
                <a:gd name="T12" fmla="*/ 46 w 310"/>
                <a:gd name="T13" fmla="*/ 7 h 254"/>
                <a:gd name="T14" fmla="*/ 52 w 310"/>
                <a:gd name="T15" fmla="*/ 9 h 254"/>
                <a:gd name="T16" fmla="*/ 54 w 310"/>
                <a:gd name="T17" fmla="*/ 11 h 254"/>
                <a:gd name="T18" fmla="*/ 41 w 310"/>
                <a:gd name="T19" fmla="*/ 13 h 254"/>
                <a:gd name="T20" fmla="*/ 32 w 310"/>
                <a:gd name="T21" fmla="*/ 14 h 254"/>
                <a:gd name="T22" fmla="*/ 25 w 310"/>
                <a:gd name="T23" fmla="*/ 14 h 254"/>
                <a:gd name="T24" fmla="*/ 20 w 310"/>
                <a:gd name="T25" fmla="*/ 14 h 254"/>
                <a:gd name="T26" fmla="*/ 16 w 310"/>
                <a:gd name="T27" fmla="*/ 15 h 254"/>
                <a:gd name="T28" fmla="*/ 14 w 310"/>
                <a:gd name="T29" fmla="*/ 17 h 254"/>
                <a:gd name="T30" fmla="*/ 26 w 310"/>
                <a:gd name="T31" fmla="*/ 18 h 254"/>
                <a:gd name="T32" fmla="*/ 35 w 310"/>
                <a:gd name="T33" fmla="*/ 17 h 254"/>
                <a:gd name="T34" fmla="*/ 41 w 310"/>
                <a:gd name="T35" fmla="*/ 19 h 254"/>
                <a:gd name="T36" fmla="*/ 46 w 310"/>
                <a:gd name="T37" fmla="*/ 20 h 254"/>
                <a:gd name="T38" fmla="*/ 50 w 310"/>
                <a:gd name="T39" fmla="*/ 20 h 254"/>
                <a:gd name="T40" fmla="*/ 55 w 310"/>
                <a:gd name="T41" fmla="*/ 20 h 254"/>
                <a:gd name="T42" fmla="*/ 65 w 310"/>
                <a:gd name="T43" fmla="*/ 20 h 254"/>
                <a:gd name="T44" fmla="*/ 73 w 310"/>
                <a:gd name="T45" fmla="*/ 20 h 254"/>
                <a:gd name="T46" fmla="*/ 83 w 310"/>
                <a:gd name="T47" fmla="*/ 18 h 254"/>
                <a:gd name="T48" fmla="*/ 81 w 310"/>
                <a:gd name="T49" fmla="*/ 15 h 254"/>
                <a:gd name="T50" fmla="*/ 79 w 310"/>
                <a:gd name="T51" fmla="*/ 14 h 254"/>
                <a:gd name="T52" fmla="*/ 84 w 310"/>
                <a:gd name="T53" fmla="*/ 14 h 254"/>
                <a:gd name="T54" fmla="*/ 88 w 310"/>
                <a:gd name="T55" fmla="*/ 15 h 254"/>
                <a:gd name="T56" fmla="*/ 89 w 310"/>
                <a:gd name="T57" fmla="*/ 17 h 254"/>
                <a:gd name="T58" fmla="*/ 94 w 310"/>
                <a:gd name="T59" fmla="*/ 16 h 254"/>
                <a:gd name="T60" fmla="*/ 109 w 310"/>
                <a:gd name="T61" fmla="*/ 14 h 254"/>
                <a:gd name="T62" fmla="*/ 105 w 310"/>
                <a:gd name="T63" fmla="*/ 13 h 254"/>
                <a:gd name="T64" fmla="*/ 93 w 310"/>
                <a:gd name="T65" fmla="*/ 10 h 254"/>
                <a:gd name="T66" fmla="*/ 96 w 310"/>
                <a:gd name="T67" fmla="*/ 9 h 254"/>
                <a:gd name="T68" fmla="*/ 100 w 310"/>
                <a:gd name="T69" fmla="*/ 9 h 254"/>
                <a:gd name="T70" fmla="*/ 91 w 310"/>
                <a:gd name="T71" fmla="*/ 6 h 254"/>
                <a:gd name="T72" fmla="*/ 84 w 310"/>
                <a:gd name="T73" fmla="*/ 5 h 254"/>
                <a:gd name="T74" fmla="*/ 80 w 310"/>
                <a:gd name="T75" fmla="*/ 4 h 254"/>
                <a:gd name="T76" fmla="*/ 73 w 310"/>
                <a:gd name="T77" fmla="*/ 3 h 254"/>
                <a:gd name="T78" fmla="*/ 55 w 310"/>
                <a:gd name="T79" fmla="*/ 4 h 254"/>
                <a:gd name="T80" fmla="*/ 60 w 310"/>
                <a:gd name="T81" fmla="*/ 2 h 254"/>
                <a:gd name="T82" fmla="*/ 50 w 310"/>
                <a:gd name="T83" fmla="*/ 1 h 254"/>
                <a:gd name="T84" fmla="*/ 43 w 310"/>
                <a:gd name="T85" fmla="*/ 1 h 254"/>
                <a:gd name="T86" fmla="*/ 24 w 310"/>
                <a:gd name="T87" fmla="*/ 1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89" name="Freeform 15"/>
            <p:cNvSpPr>
              <a:spLocks noChangeArrowheads="1"/>
            </p:cNvSpPr>
            <p:nvPr/>
          </p:nvSpPr>
          <p:spPr bwMode="auto">
            <a:xfrm>
              <a:off x="1202" y="34"/>
              <a:ext cx="51" cy="34"/>
            </a:xfrm>
            <a:custGeom>
              <a:avLst/>
              <a:gdLst>
                <a:gd name="T0" fmla="*/ 9 w 59"/>
                <a:gd name="T1" fmla="*/ 0 h 50"/>
                <a:gd name="T2" fmla="*/ 0 w 59"/>
                <a:gd name="T3" fmla="*/ 1 h 50"/>
                <a:gd name="T4" fmla="*/ 10 w 59"/>
                <a:gd name="T5" fmla="*/ 2 h 50"/>
                <a:gd name="T6" fmla="*/ 16 w 59"/>
                <a:gd name="T7" fmla="*/ 3 h 50"/>
                <a:gd name="T8" fmla="*/ 21 w 59"/>
                <a:gd name="T9" fmla="*/ 2 h 50"/>
                <a:gd name="T10" fmla="*/ 16 w 59"/>
                <a:gd name="T11" fmla="*/ 1 h 50"/>
                <a:gd name="T12" fmla="*/ 9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0" name="Freeform 16"/>
            <p:cNvSpPr>
              <a:spLocks noChangeArrowheads="1"/>
            </p:cNvSpPr>
            <p:nvPr/>
          </p:nvSpPr>
          <p:spPr bwMode="auto">
            <a:xfrm>
              <a:off x="1105" y="99"/>
              <a:ext cx="75" cy="39"/>
            </a:xfrm>
            <a:custGeom>
              <a:avLst/>
              <a:gdLst>
                <a:gd name="T0" fmla="*/ 17 w 86"/>
                <a:gd name="T1" fmla="*/ 1 h 57"/>
                <a:gd name="T2" fmla="*/ 9 w 86"/>
                <a:gd name="T3" fmla="*/ 1 h 57"/>
                <a:gd name="T4" fmla="*/ 3 w 86"/>
                <a:gd name="T5" fmla="*/ 1 h 57"/>
                <a:gd name="T6" fmla="*/ 6 w 86"/>
                <a:gd name="T7" fmla="*/ 3 h 57"/>
                <a:gd name="T8" fmla="*/ 29 w 86"/>
                <a:gd name="T9" fmla="*/ 2 h 57"/>
                <a:gd name="T10" fmla="*/ 33 w 86"/>
                <a:gd name="T11" fmla="*/ 1 h 57"/>
                <a:gd name="T12" fmla="*/ 22 w 86"/>
                <a:gd name="T13" fmla="*/ 1 h 57"/>
                <a:gd name="T14" fmla="*/ 17 w 86"/>
                <a:gd name="T15" fmla="*/ 1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1" name="Freeform 17"/>
            <p:cNvSpPr>
              <a:spLocks noChangeArrowheads="1"/>
            </p:cNvSpPr>
            <p:nvPr/>
          </p:nvSpPr>
          <p:spPr bwMode="auto">
            <a:xfrm>
              <a:off x="1184" y="107"/>
              <a:ext cx="62" cy="23"/>
            </a:xfrm>
            <a:custGeom>
              <a:avLst/>
              <a:gdLst>
                <a:gd name="T0" fmla="*/ 13 w 73"/>
                <a:gd name="T1" fmla="*/ 0 h 34"/>
                <a:gd name="T2" fmla="*/ 3 w 73"/>
                <a:gd name="T3" fmla="*/ 1 h 34"/>
                <a:gd name="T4" fmla="*/ 7 w 73"/>
                <a:gd name="T5" fmla="*/ 2 h 34"/>
                <a:gd name="T6" fmla="*/ 16 w 73"/>
                <a:gd name="T7" fmla="*/ 2 h 34"/>
                <a:gd name="T8" fmla="*/ 20 w 73"/>
                <a:gd name="T9" fmla="*/ 1 h 34"/>
                <a:gd name="T10" fmla="*/ 13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2" name="Freeform 18"/>
            <p:cNvSpPr>
              <a:spLocks noChangeArrowheads="1"/>
            </p:cNvSpPr>
            <p:nvPr/>
          </p:nvSpPr>
          <p:spPr bwMode="auto">
            <a:xfrm>
              <a:off x="1150" y="73"/>
              <a:ext cx="74" cy="32"/>
            </a:xfrm>
            <a:custGeom>
              <a:avLst/>
              <a:gdLst>
                <a:gd name="T0" fmla="*/ 22 w 85"/>
                <a:gd name="T1" fmla="*/ 1 h 45"/>
                <a:gd name="T2" fmla="*/ 10 w 85"/>
                <a:gd name="T3" fmla="*/ 1 h 45"/>
                <a:gd name="T4" fmla="*/ 0 w 85"/>
                <a:gd name="T5" fmla="*/ 1 h 45"/>
                <a:gd name="T6" fmla="*/ 15 w 85"/>
                <a:gd name="T7" fmla="*/ 3 h 45"/>
                <a:gd name="T8" fmla="*/ 24 w 85"/>
                <a:gd name="T9" fmla="*/ 4 h 45"/>
                <a:gd name="T10" fmla="*/ 32 w 85"/>
                <a:gd name="T11" fmla="*/ 1 h 45"/>
                <a:gd name="T12" fmla="*/ 31 w 85"/>
                <a:gd name="T13" fmla="*/ 1 h 45"/>
                <a:gd name="T14" fmla="*/ 24 w 85"/>
                <a:gd name="T15" fmla="*/ 0 h 45"/>
                <a:gd name="T16" fmla="*/ 22 w 85"/>
                <a:gd name="T17" fmla="*/ 1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3" name="Freeform 19"/>
            <p:cNvSpPr>
              <a:spLocks noChangeArrowheads="1"/>
            </p:cNvSpPr>
            <p:nvPr/>
          </p:nvSpPr>
          <p:spPr bwMode="auto">
            <a:xfrm>
              <a:off x="1119" y="43"/>
              <a:ext cx="51" cy="22"/>
            </a:xfrm>
            <a:custGeom>
              <a:avLst/>
              <a:gdLst>
                <a:gd name="T0" fmla="*/ 7 w 58"/>
                <a:gd name="T1" fmla="*/ 1 h 31"/>
                <a:gd name="T2" fmla="*/ 0 w 58"/>
                <a:gd name="T3" fmla="*/ 1 h 31"/>
                <a:gd name="T4" fmla="*/ 9 w 58"/>
                <a:gd name="T5" fmla="*/ 3 h 31"/>
                <a:gd name="T6" fmla="*/ 11 w 58"/>
                <a:gd name="T7" fmla="*/ 2 h 31"/>
                <a:gd name="T8" fmla="*/ 21 w 58"/>
                <a:gd name="T9" fmla="*/ 1 h 31"/>
                <a:gd name="T10" fmla="*/ 18 w 58"/>
                <a:gd name="T11" fmla="*/ 0 h 31"/>
                <a:gd name="T12" fmla="*/ 7 w 58"/>
                <a:gd name="T13" fmla="*/ 1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4" name="Freeform 20"/>
            <p:cNvSpPr>
              <a:spLocks noChangeArrowheads="1"/>
            </p:cNvSpPr>
            <p:nvPr/>
          </p:nvSpPr>
          <p:spPr bwMode="auto">
            <a:xfrm>
              <a:off x="1250" y="46"/>
              <a:ext cx="131" cy="72"/>
            </a:xfrm>
            <a:custGeom>
              <a:avLst/>
              <a:gdLst>
                <a:gd name="T0" fmla="*/ 14 w 152"/>
                <a:gd name="T1" fmla="*/ 0 h 102"/>
                <a:gd name="T2" fmla="*/ 5 w 152"/>
                <a:gd name="T3" fmla="*/ 1 h 102"/>
                <a:gd name="T4" fmla="*/ 3 w 152"/>
                <a:gd name="T5" fmla="*/ 3 h 102"/>
                <a:gd name="T6" fmla="*/ 4 w 152"/>
                <a:gd name="T7" fmla="*/ 5 h 102"/>
                <a:gd name="T8" fmla="*/ 0 w 152"/>
                <a:gd name="T9" fmla="*/ 6 h 102"/>
                <a:gd name="T10" fmla="*/ 19 w 152"/>
                <a:gd name="T11" fmla="*/ 8 h 102"/>
                <a:gd name="T12" fmla="*/ 29 w 152"/>
                <a:gd name="T13" fmla="*/ 8 h 102"/>
                <a:gd name="T14" fmla="*/ 53 w 152"/>
                <a:gd name="T15" fmla="*/ 8 h 102"/>
                <a:gd name="T16" fmla="*/ 27 w 152"/>
                <a:gd name="T17" fmla="*/ 6 h 102"/>
                <a:gd name="T18" fmla="*/ 19 w 152"/>
                <a:gd name="T19" fmla="*/ 6 h 102"/>
                <a:gd name="T20" fmla="*/ 16 w 152"/>
                <a:gd name="T21" fmla="*/ 4 h 102"/>
                <a:gd name="T22" fmla="*/ 18 w 152"/>
                <a:gd name="T23" fmla="*/ 3 h 102"/>
                <a:gd name="T24" fmla="*/ 14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5" name="Freeform 21"/>
            <p:cNvSpPr>
              <a:spLocks noChangeArrowheads="1"/>
            </p:cNvSpPr>
            <p:nvPr/>
          </p:nvSpPr>
          <p:spPr bwMode="auto">
            <a:xfrm>
              <a:off x="0" y="275"/>
              <a:ext cx="29" cy="14"/>
            </a:xfrm>
            <a:custGeom>
              <a:avLst/>
              <a:gdLst>
                <a:gd name="T0" fmla="*/ 11 w 34"/>
                <a:gd name="T1" fmla="*/ 0 h 20"/>
                <a:gd name="T2" fmla="*/ 8 w 34"/>
                <a:gd name="T3" fmla="*/ 2 h 20"/>
                <a:gd name="T4" fmla="*/ 3 w 34"/>
                <a:gd name="T5" fmla="*/ 1 h 20"/>
                <a:gd name="T6" fmla="*/ 3 w 34"/>
                <a:gd name="T7" fmla="*/ 1 h 20"/>
                <a:gd name="T8" fmla="*/ 11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6" name="Freeform 22"/>
            <p:cNvSpPr>
              <a:spLocks noChangeArrowheads="1"/>
            </p:cNvSpPr>
            <p:nvPr/>
          </p:nvSpPr>
          <p:spPr bwMode="auto">
            <a:xfrm>
              <a:off x="871" y="753"/>
              <a:ext cx="18" cy="11"/>
            </a:xfrm>
            <a:custGeom>
              <a:avLst/>
              <a:gdLst>
                <a:gd name="T0" fmla="*/ 3 w 21"/>
                <a:gd name="T1" fmla="*/ 0 h 16"/>
                <a:gd name="T2" fmla="*/ 4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7" name="Freeform 23"/>
            <p:cNvSpPr>
              <a:spLocks noChangeArrowheads="1"/>
            </p:cNvSpPr>
            <p:nvPr/>
          </p:nvSpPr>
          <p:spPr bwMode="auto">
            <a:xfrm>
              <a:off x="874" y="776"/>
              <a:ext cx="19" cy="11"/>
            </a:xfrm>
            <a:custGeom>
              <a:avLst/>
              <a:gdLst>
                <a:gd name="T0" fmla="*/ 3 w 21"/>
                <a:gd name="T1" fmla="*/ 0 h 16"/>
                <a:gd name="T2" fmla="*/ 6 w 21"/>
                <a:gd name="T3" fmla="*/ 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8" name="Freeform 24"/>
            <p:cNvSpPr>
              <a:spLocks noChangeArrowheads="1"/>
            </p:cNvSpPr>
            <p:nvPr/>
          </p:nvSpPr>
          <p:spPr bwMode="auto">
            <a:xfrm>
              <a:off x="1109" y="899"/>
              <a:ext cx="17" cy="12"/>
            </a:xfrm>
            <a:custGeom>
              <a:avLst/>
              <a:gdLst>
                <a:gd name="T0" fmla="*/ 2 w 21"/>
                <a:gd name="T1" fmla="*/ 0 h 16"/>
                <a:gd name="T2" fmla="*/ 3 w 21"/>
                <a:gd name="T3" fmla="*/ 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099" name="Freeform 25"/>
            <p:cNvSpPr>
              <a:spLocks noChangeArrowheads="1"/>
            </p:cNvSpPr>
            <p:nvPr/>
          </p:nvSpPr>
          <p:spPr bwMode="auto">
            <a:xfrm>
              <a:off x="1251" y="447"/>
              <a:ext cx="44" cy="17"/>
            </a:xfrm>
            <a:custGeom>
              <a:avLst/>
              <a:gdLst>
                <a:gd name="T0" fmla="*/ 4 w 51"/>
                <a:gd name="T1" fmla="*/ 0 h 24"/>
                <a:gd name="T2" fmla="*/ 3 w 51"/>
                <a:gd name="T3" fmla="*/ 1 h 24"/>
                <a:gd name="T4" fmla="*/ 9 w 51"/>
                <a:gd name="T5" fmla="*/ 2 h 24"/>
                <a:gd name="T6" fmla="*/ 12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0" name="Freeform 26"/>
            <p:cNvSpPr>
              <a:spLocks noChangeArrowheads="1"/>
            </p:cNvSpPr>
            <p:nvPr/>
          </p:nvSpPr>
          <p:spPr bwMode="auto">
            <a:xfrm>
              <a:off x="1136" y="255"/>
              <a:ext cx="44" cy="17"/>
            </a:xfrm>
            <a:custGeom>
              <a:avLst/>
              <a:gdLst>
                <a:gd name="T0" fmla="*/ 4 w 51"/>
                <a:gd name="T1" fmla="*/ 0 h 24"/>
                <a:gd name="T2" fmla="*/ 3 w 51"/>
                <a:gd name="T3" fmla="*/ 1 h 24"/>
                <a:gd name="T4" fmla="*/ 9 w 51"/>
                <a:gd name="T5" fmla="*/ 2 h 24"/>
                <a:gd name="T6" fmla="*/ 12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1" name="Freeform 27"/>
            <p:cNvSpPr>
              <a:spLocks noChangeArrowheads="1"/>
            </p:cNvSpPr>
            <p:nvPr/>
          </p:nvSpPr>
          <p:spPr bwMode="auto">
            <a:xfrm>
              <a:off x="1211" y="88"/>
              <a:ext cx="45" cy="17"/>
            </a:xfrm>
            <a:custGeom>
              <a:avLst/>
              <a:gdLst>
                <a:gd name="T0" fmla="*/ 5 w 51"/>
                <a:gd name="T1" fmla="*/ 0 h 24"/>
                <a:gd name="T2" fmla="*/ 4 w 51"/>
                <a:gd name="T3" fmla="*/ 1 h 24"/>
                <a:gd name="T4" fmla="*/ 11 w 51"/>
                <a:gd name="T5" fmla="*/ 2 h 24"/>
                <a:gd name="T6" fmla="*/ 14 w 51"/>
                <a:gd name="T7" fmla="*/ 1 h 24"/>
                <a:gd name="T8" fmla="*/ 5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2" name="Freeform 28"/>
            <p:cNvSpPr>
              <a:spLocks noChangeArrowheads="1"/>
            </p:cNvSpPr>
            <p:nvPr/>
          </p:nvSpPr>
          <p:spPr bwMode="auto">
            <a:xfrm>
              <a:off x="1284" y="189"/>
              <a:ext cx="43" cy="17"/>
            </a:xfrm>
            <a:custGeom>
              <a:avLst/>
              <a:gdLst>
                <a:gd name="T0" fmla="*/ 4 w 51"/>
                <a:gd name="T1" fmla="*/ 0 h 24"/>
                <a:gd name="T2" fmla="*/ 3 w 51"/>
                <a:gd name="T3" fmla="*/ 1 h 24"/>
                <a:gd name="T4" fmla="*/ 8 w 51"/>
                <a:gd name="T5" fmla="*/ 2 h 24"/>
                <a:gd name="T6" fmla="*/ 10 w 51"/>
                <a:gd name="T7" fmla="*/ 1 h 24"/>
                <a:gd name="T8" fmla="*/ 4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3" name="Freeform 29"/>
            <p:cNvSpPr>
              <a:spLocks noChangeArrowheads="1"/>
            </p:cNvSpPr>
            <p:nvPr/>
          </p:nvSpPr>
          <p:spPr bwMode="auto">
            <a:xfrm>
              <a:off x="1302" y="0"/>
              <a:ext cx="801" cy="323"/>
            </a:xfrm>
            <a:custGeom>
              <a:avLst/>
              <a:gdLst>
                <a:gd name="T0" fmla="*/ 10 w 929"/>
                <a:gd name="T1" fmla="*/ 4 h 462"/>
                <a:gd name="T2" fmla="*/ 3 w 929"/>
                <a:gd name="T3" fmla="*/ 7 h 462"/>
                <a:gd name="T4" fmla="*/ 13 w 929"/>
                <a:gd name="T5" fmla="*/ 8 h 462"/>
                <a:gd name="T6" fmla="*/ 6 w 929"/>
                <a:gd name="T7" fmla="*/ 10 h 462"/>
                <a:gd name="T8" fmla="*/ 37 w 929"/>
                <a:gd name="T9" fmla="*/ 10 h 462"/>
                <a:gd name="T10" fmla="*/ 50 w 929"/>
                <a:gd name="T11" fmla="*/ 10 h 462"/>
                <a:gd name="T12" fmla="*/ 89 w 929"/>
                <a:gd name="T13" fmla="*/ 6 h 462"/>
                <a:gd name="T14" fmla="*/ 106 w 929"/>
                <a:gd name="T15" fmla="*/ 5 h 462"/>
                <a:gd name="T16" fmla="*/ 115 w 929"/>
                <a:gd name="T17" fmla="*/ 6 h 462"/>
                <a:gd name="T18" fmla="*/ 97 w 929"/>
                <a:gd name="T19" fmla="*/ 7 h 462"/>
                <a:gd name="T20" fmla="*/ 86 w 929"/>
                <a:gd name="T21" fmla="*/ 9 h 462"/>
                <a:gd name="T22" fmla="*/ 91 w 929"/>
                <a:gd name="T23" fmla="*/ 10 h 462"/>
                <a:gd name="T24" fmla="*/ 91 w 929"/>
                <a:gd name="T25" fmla="*/ 13 h 462"/>
                <a:gd name="T26" fmla="*/ 123 w 929"/>
                <a:gd name="T27" fmla="*/ 15 h 462"/>
                <a:gd name="T28" fmla="*/ 119 w 929"/>
                <a:gd name="T29" fmla="*/ 17 h 462"/>
                <a:gd name="T30" fmla="*/ 130 w 929"/>
                <a:gd name="T31" fmla="*/ 20 h 462"/>
                <a:gd name="T32" fmla="*/ 123 w 929"/>
                <a:gd name="T33" fmla="*/ 22 h 462"/>
                <a:gd name="T34" fmla="*/ 115 w 929"/>
                <a:gd name="T35" fmla="*/ 24 h 462"/>
                <a:gd name="T36" fmla="*/ 104 w 929"/>
                <a:gd name="T37" fmla="*/ 27 h 462"/>
                <a:gd name="T38" fmla="*/ 103 w 929"/>
                <a:gd name="T39" fmla="*/ 35 h 462"/>
                <a:gd name="T40" fmla="*/ 118 w 929"/>
                <a:gd name="T41" fmla="*/ 36 h 462"/>
                <a:gd name="T42" fmla="*/ 138 w 929"/>
                <a:gd name="T43" fmla="*/ 36 h 462"/>
                <a:gd name="T44" fmla="*/ 147 w 929"/>
                <a:gd name="T45" fmla="*/ 35 h 462"/>
                <a:gd name="T46" fmla="*/ 179 w 929"/>
                <a:gd name="T47" fmla="*/ 29 h 462"/>
                <a:gd name="T48" fmla="*/ 203 w 929"/>
                <a:gd name="T49" fmla="*/ 27 h 462"/>
                <a:gd name="T50" fmla="*/ 229 w 929"/>
                <a:gd name="T51" fmla="*/ 25 h 462"/>
                <a:gd name="T52" fmla="*/ 254 w 929"/>
                <a:gd name="T53" fmla="*/ 24 h 462"/>
                <a:gd name="T54" fmla="*/ 270 w 929"/>
                <a:gd name="T55" fmla="*/ 21 h 462"/>
                <a:gd name="T56" fmla="*/ 284 w 929"/>
                <a:gd name="T57" fmla="*/ 17 h 462"/>
                <a:gd name="T58" fmla="*/ 284 w 929"/>
                <a:gd name="T59" fmla="*/ 13 h 462"/>
                <a:gd name="T60" fmla="*/ 284 w 929"/>
                <a:gd name="T61" fmla="*/ 10 h 462"/>
                <a:gd name="T62" fmla="*/ 295 w 929"/>
                <a:gd name="T63" fmla="*/ 7 h 462"/>
                <a:gd name="T64" fmla="*/ 310 w 929"/>
                <a:gd name="T65" fmla="*/ 7 h 462"/>
                <a:gd name="T66" fmla="*/ 327 w 929"/>
                <a:gd name="T67" fmla="*/ 4 h 462"/>
                <a:gd name="T68" fmla="*/ 315 w 929"/>
                <a:gd name="T69" fmla="*/ 4 h 462"/>
                <a:gd name="T70" fmla="*/ 300 w 929"/>
                <a:gd name="T71" fmla="*/ 3 h 462"/>
                <a:gd name="T72" fmla="*/ 282 w 929"/>
                <a:gd name="T73" fmla="*/ 1 h 462"/>
                <a:gd name="T74" fmla="*/ 228 w 929"/>
                <a:gd name="T75" fmla="*/ 2 h 462"/>
                <a:gd name="T76" fmla="*/ 207 w 929"/>
                <a:gd name="T77" fmla="*/ 3 h 462"/>
                <a:gd name="T78" fmla="*/ 197 w 929"/>
                <a:gd name="T79" fmla="*/ 3 h 462"/>
                <a:gd name="T80" fmla="*/ 183 w 929"/>
                <a:gd name="T81" fmla="*/ 4 h 462"/>
                <a:gd name="T82" fmla="*/ 170 w 929"/>
                <a:gd name="T83" fmla="*/ 2 h 462"/>
                <a:gd name="T84" fmla="*/ 153 w 929"/>
                <a:gd name="T85" fmla="*/ 3 h 462"/>
                <a:gd name="T86" fmla="*/ 130 w 929"/>
                <a:gd name="T87" fmla="*/ 4 h 462"/>
                <a:gd name="T88" fmla="*/ 146 w 929"/>
                <a:gd name="T89" fmla="*/ 3 h 462"/>
                <a:gd name="T90" fmla="*/ 125 w 929"/>
                <a:gd name="T91" fmla="*/ 1 h 462"/>
                <a:gd name="T92" fmla="*/ 119 w 929"/>
                <a:gd name="T93" fmla="*/ 1 h 462"/>
                <a:gd name="T94" fmla="*/ 111 w 929"/>
                <a:gd name="T95" fmla="*/ 1 h 462"/>
                <a:gd name="T96" fmla="*/ 84 w 929"/>
                <a:gd name="T97" fmla="*/ 1 h 462"/>
                <a:gd name="T98" fmla="*/ 57 w 929"/>
                <a:gd name="T99" fmla="*/ 2 h 462"/>
                <a:gd name="T100" fmla="*/ 38 w 929"/>
                <a:gd name="T101" fmla="*/ 2 h 462"/>
                <a:gd name="T102" fmla="*/ 40 w 929"/>
                <a:gd name="T103" fmla="*/ 6 h 462"/>
                <a:gd name="T104" fmla="*/ 37 w 929"/>
                <a:gd name="T105" fmla="*/ 4 h 462"/>
                <a:gd name="T106" fmla="*/ 22 w 929"/>
                <a:gd name="T107" fmla="*/ 3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4" name="Freeform 30"/>
            <p:cNvSpPr>
              <a:spLocks noChangeArrowheads="1"/>
            </p:cNvSpPr>
            <p:nvPr/>
          </p:nvSpPr>
          <p:spPr bwMode="auto">
            <a:xfrm>
              <a:off x="1547" y="172"/>
              <a:ext cx="45" cy="22"/>
            </a:xfrm>
            <a:custGeom>
              <a:avLst/>
              <a:gdLst>
                <a:gd name="T0" fmla="*/ 12 w 52"/>
                <a:gd name="T1" fmla="*/ 0 h 32"/>
                <a:gd name="T2" fmla="*/ 3 w 52"/>
                <a:gd name="T3" fmla="*/ 1 h 32"/>
                <a:gd name="T4" fmla="*/ 9 w 52"/>
                <a:gd name="T5" fmla="*/ 2 h 32"/>
                <a:gd name="T6" fmla="*/ 15 w 52"/>
                <a:gd name="T7" fmla="*/ 2 h 32"/>
                <a:gd name="T8" fmla="*/ 12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5" name="Freeform 31"/>
            <p:cNvSpPr>
              <a:spLocks noChangeArrowheads="1"/>
            </p:cNvSpPr>
            <p:nvPr/>
          </p:nvSpPr>
          <p:spPr bwMode="auto">
            <a:xfrm>
              <a:off x="1873" y="234"/>
              <a:ext cx="147" cy="50"/>
            </a:xfrm>
            <a:custGeom>
              <a:avLst/>
              <a:gdLst>
                <a:gd name="T0" fmla="*/ 33 w 172"/>
                <a:gd name="T1" fmla="*/ 1 h 72"/>
                <a:gd name="T2" fmla="*/ 22 w 172"/>
                <a:gd name="T3" fmla="*/ 1 h 72"/>
                <a:gd name="T4" fmla="*/ 18 w 172"/>
                <a:gd name="T5" fmla="*/ 0 h 72"/>
                <a:gd name="T6" fmla="*/ 0 w 172"/>
                <a:gd name="T7" fmla="*/ 2 h 72"/>
                <a:gd name="T8" fmla="*/ 9 w 172"/>
                <a:gd name="T9" fmla="*/ 3 h 72"/>
                <a:gd name="T10" fmla="*/ 14 w 172"/>
                <a:gd name="T11" fmla="*/ 5 h 72"/>
                <a:gd name="T12" fmla="*/ 22 w 172"/>
                <a:gd name="T13" fmla="*/ 6 h 72"/>
                <a:gd name="T14" fmla="*/ 26 w 172"/>
                <a:gd name="T15" fmla="*/ 6 h 72"/>
                <a:gd name="T16" fmla="*/ 43 w 172"/>
                <a:gd name="T17" fmla="*/ 5 h 72"/>
                <a:gd name="T18" fmla="*/ 58 w 172"/>
                <a:gd name="T19" fmla="*/ 3 h 72"/>
                <a:gd name="T20" fmla="*/ 50 w 172"/>
                <a:gd name="T21" fmla="*/ 1 h 72"/>
                <a:gd name="T22" fmla="*/ 45 w 172"/>
                <a:gd name="T23" fmla="*/ 1 h 72"/>
                <a:gd name="T24" fmla="*/ 33 w 172"/>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6" name="Freeform 32"/>
            <p:cNvSpPr>
              <a:spLocks noChangeArrowheads="1"/>
            </p:cNvSpPr>
            <p:nvPr/>
          </p:nvSpPr>
          <p:spPr bwMode="auto">
            <a:xfrm>
              <a:off x="1989" y="81"/>
              <a:ext cx="45" cy="23"/>
            </a:xfrm>
            <a:custGeom>
              <a:avLst/>
              <a:gdLst>
                <a:gd name="T0" fmla="*/ 12 w 52"/>
                <a:gd name="T1" fmla="*/ 0 h 32"/>
                <a:gd name="T2" fmla="*/ 3 w 52"/>
                <a:gd name="T3" fmla="*/ 2 h 32"/>
                <a:gd name="T4" fmla="*/ 9 w 52"/>
                <a:gd name="T5" fmla="*/ 3 h 32"/>
                <a:gd name="T6" fmla="*/ 15 w 52"/>
                <a:gd name="T7" fmla="*/ 3 h 32"/>
                <a:gd name="T8" fmla="*/ 12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7" name="Freeform 33"/>
            <p:cNvSpPr>
              <a:spLocks noChangeArrowheads="1"/>
            </p:cNvSpPr>
            <p:nvPr/>
          </p:nvSpPr>
          <p:spPr bwMode="auto">
            <a:xfrm>
              <a:off x="2298" y="51"/>
              <a:ext cx="178" cy="59"/>
            </a:xfrm>
            <a:custGeom>
              <a:avLst/>
              <a:gdLst>
                <a:gd name="T0" fmla="*/ 68 w 206"/>
                <a:gd name="T1" fmla="*/ 1 h 85"/>
                <a:gd name="T2" fmla="*/ 37 w 206"/>
                <a:gd name="T3" fmla="*/ 1 h 85"/>
                <a:gd name="T4" fmla="*/ 39 w 206"/>
                <a:gd name="T5" fmla="*/ 2 h 85"/>
                <a:gd name="T6" fmla="*/ 38 w 206"/>
                <a:gd name="T7" fmla="*/ 3 h 85"/>
                <a:gd name="T8" fmla="*/ 32 w 206"/>
                <a:gd name="T9" fmla="*/ 2 h 85"/>
                <a:gd name="T10" fmla="*/ 28 w 206"/>
                <a:gd name="T11" fmla="*/ 1 h 85"/>
                <a:gd name="T12" fmla="*/ 9 w 206"/>
                <a:gd name="T13" fmla="*/ 2 h 85"/>
                <a:gd name="T14" fmla="*/ 11 w 206"/>
                <a:gd name="T15" fmla="*/ 4 h 85"/>
                <a:gd name="T16" fmla="*/ 19 w 206"/>
                <a:gd name="T17" fmla="*/ 4 h 85"/>
                <a:gd name="T18" fmla="*/ 26 w 206"/>
                <a:gd name="T19" fmla="*/ 6 h 85"/>
                <a:gd name="T20" fmla="*/ 32 w 206"/>
                <a:gd name="T21" fmla="*/ 6 h 85"/>
                <a:gd name="T22" fmla="*/ 39 w 206"/>
                <a:gd name="T23" fmla="*/ 6 h 85"/>
                <a:gd name="T24" fmla="*/ 44 w 206"/>
                <a:gd name="T25" fmla="*/ 4 h 85"/>
                <a:gd name="T26" fmla="*/ 46 w 206"/>
                <a:gd name="T27" fmla="*/ 4 h 85"/>
                <a:gd name="T28" fmla="*/ 59 w 206"/>
                <a:gd name="T29" fmla="*/ 3 h 85"/>
                <a:gd name="T30" fmla="*/ 68 w 206"/>
                <a:gd name="T31" fmla="*/ 2 h 85"/>
                <a:gd name="T32" fmla="*/ 72 w 206"/>
                <a:gd name="T33" fmla="*/ 2 h 85"/>
                <a:gd name="T34" fmla="*/ 68 w 206"/>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8" name="Freeform 34"/>
            <p:cNvSpPr>
              <a:spLocks noChangeArrowheads="1"/>
            </p:cNvSpPr>
            <p:nvPr/>
          </p:nvSpPr>
          <p:spPr bwMode="auto">
            <a:xfrm>
              <a:off x="2410" y="82"/>
              <a:ext cx="55" cy="20"/>
            </a:xfrm>
            <a:custGeom>
              <a:avLst/>
              <a:gdLst>
                <a:gd name="T0" fmla="*/ 13 w 64"/>
                <a:gd name="T1" fmla="*/ 1 h 28"/>
                <a:gd name="T2" fmla="*/ 3 w 64"/>
                <a:gd name="T3" fmla="*/ 1 h 28"/>
                <a:gd name="T4" fmla="*/ 8 w 64"/>
                <a:gd name="T5" fmla="*/ 3 h 28"/>
                <a:gd name="T6" fmla="*/ 18 w 64"/>
                <a:gd name="T7" fmla="*/ 1 h 28"/>
                <a:gd name="T8" fmla="*/ 13 w 64"/>
                <a:gd name="T9" fmla="*/ 1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09" name="Freeform 35"/>
            <p:cNvSpPr>
              <a:spLocks noChangeArrowheads="1"/>
            </p:cNvSpPr>
            <p:nvPr/>
          </p:nvSpPr>
          <p:spPr bwMode="auto">
            <a:xfrm>
              <a:off x="2074" y="337"/>
              <a:ext cx="125" cy="123"/>
            </a:xfrm>
            <a:custGeom>
              <a:avLst/>
              <a:gdLst>
                <a:gd name="T0" fmla="*/ 8 w 146"/>
                <a:gd name="T1" fmla="*/ 1 h 176"/>
                <a:gd name="T2" fmla="*/ 0 w 146"/>
                <a:gd name="T3" fmla="*/ 2 h 176"/>
                <a:gd name="T4" fmla="*/ 5 w 146"/>
                <a:gd name="T5" fmla="*/ 3 h 176"/>
                <a:gd name="T6" fmla="*/ 11 w 146"/>
                <a:gd name="T7" fmla="*/ 7 h 176"/>
                <a:gd name="T8" fmla="*/ 18 w 146"/>
                <a:gd name="T9" fmla="*/ 7 h 176"/>
                <a:gd name="T10" fmla="*/ 17 w 146"/>
                <a:gd name="T11" fmla="*/ 8 h 176"/>
                <a:gd name="T12" fmla="*/ 9 w 146"/>
                <a:gd name="T13" fmla="*/ 9 h 176"/>
                <a:gd name="T14" fmla="*/ 6 w 146"/>
                <a:gd name="T15" fmla="*/ 10 h 176"/>
                <a:gd name="T16" fmla="*/ 6 w 146"/>
                <a:gd name="T17" fmla="*/ 11 h 176"/>
                <a:gd name="T18" fmla="*/ 10 w 146"/>
                <a:gd name="T19" fmla="*/ 12 h 176"/>
                <a:gd name="T20" fmla="*/ 6 w 146"/>
                <a:gd name="T21" fmla="*/ 14 h 176"/>
                <a:gd name="T22" fmla="*/ 7 w 146"/>
                <a:gd name="T23" fmla="*/ 14 h 176"/>
                <a:gd name="T24" fmla="*/ 11 w 146"/>
                <a:gd name="T25" fmla="*/ 14 h 176"/>
                <a:gd name="T26" fmla="*/ 20 w 146"/>
                <a:gd name="T27" fmla="*/ 14 h 176"/>
                <a:gd name="T28" fmla="*/ 32 w 146"/>
                <a:gd name="T29" fmla="*/ 14 h 176"/>
                <a:gd name="T30" fmla="*/ 37 w 146"/>
                <a:gd name="T31" fmla="*/ 14 h 176"/>
                <a:gd name="T32" fmla="*/ 41 w 146"/>
                <a:gd name="T33" fmla="*/ 13 h 176"/>
                <a:gd name="T34" fmla="*/ 43 w 146"/>
                <a:gd name="T35" fmla="*/ 12 h 176"/>
                <a:gd name="T36" fmla="*/ 50 w 146"/>
                <a:gd name="T37" fmla="*/ 10 h 176"/>
                <a:gd name="T38" fmla="*/ 37 w 146"/>
                <a:gd name="T39" fmla="*/ 9 h 176"/>
                <a:gd name="T40" fmla="*/ 29 w 146"/>
                <a:gd name="T41" fmla="*/ 7 h 176"/>
                <a:gd name="T42" fmla="*/ 28 w 146"/>
                <a:gd name="T43" fmla="*/ 6 h 176"/>
                <a:gd name="T44" fmla="*/ 21 w 146"/>
                <a:gd name="T45" fmla="*/ 5 h 176"/>
                <a:gd name="T46" fmla="*/ 28 w 146"/>
                <a:gd name="T47" fmla="*/ 3 h 176"/>
                <a:gd name="T48" fmla="*/ 21 w 146"/>
                <a:gd name="T49" fmla="*/ 2 h 176"/>
                <a:gd name="T50" fmla="*/ 24 w 146"/>
                <a:gd name="T51" fmla="*/ 1 h 176"/>
                <a:gd name="T52" fmla="*/ 15 w 146"/>
                <a:gd name="T53" fmla="*/ 1 h 176"/>
                <a:gd name="T54" fmla="*/ 10 w 146"/>
                <a:gd name="T55" fmla="*/ 1 h 176"/>
                <a:gd name="T56" fmla="*/ 8 w 146"/>
                <a:gd name="T57" fmla="*/ 1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0" name="Freeform 36"/>
            <p:cNvSpPr>
              <a:spLocks noChangeArrowheads="1"/>
            </p:cNvSpPr>
            <p:nvPr/>
          </p:nvSpPr>
          <p:spPr bwMode="auto">
            <a:xfrm>
              <a:off x="2012" y="381"/>
              <a:ext cx="79" cy="64"/>
            </a:xfrm>
            <a:custGeom>
              <a:avLst/>
              <a:gdLst>
                <a:gd name="T0" fmla="*/ 20 w 92"/>
                <a:gd name="T1" fmla="*/ 1 h 92"/>
                <a:gd name="T2" fmla="*/ 28 w 92"/>
                <a:gd name="T3" fmla="*/ 1 h 92"/>
                <a:gd name="T4" fmla="*/ 32 w 92"/>
                <a:gd name="T5" fmla="*/ 2 h 92"/>
                <a:gd name="T6" fmla="*/ 27 w 92"/>
                <a:gd name="T7" fmla="*/ 4 h 92"/>
                <a:gd name="T8" fmla="*/ 15 w 92"/>
                <a:gd name="T9" fmla="*/ 6 h 92"/>
                <a:gd name="T10" fmla="*/ 6 w 92"/>
                <a:gd name="T11" fmla="*/ 7 h 92"/>
                <a:gd name="T12" fmla="*/ 3 w 92"/>
                <a:gd name="T13" fmla="*/ 6 h 92"/>
                <a:gd name="T14" fmla="*/ 7 w 92"/>
                <a:gd name="T15" fmla="*/ 5 h 92"/>
                <a:gd name="T16" fmla="*/ 5 w 92"/>
                <a:gd name="T17" fmla="*/ 3 h 92"/>
                <a:gd name="T18" fmla="*/ 13 w 92"/>
                <a:gd name="T19" fmla="*/ 2 h 92"/>
                <a:gd name="T20" fmla="*/ 20 w 92"/>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1" name="Freeform 37"/>
            <p:cNvSpPr>
              <a:spLocks noChangeArrowheads="1"/>
            </p:cNvSpPr>
            <p:nvPr/>
          </p:nvSpPr>
          <p:spPr bwMode="auto">
            <a:xfrm>
              <a:off x="3951" y="1450"/>
              <a:ext cx="545" cy="463"/>
            </a:xfrm>
            <a:custGeom>
              <a:avLst/>
              <a:gdLst>
                <a:gd name="T0" fmla="*/ 75 w 633"/>
                <a:gd name="T1" fmla="*/ 1 h 660"/>
                <a:gd name="T2" fmla="*/ 62 w 633"/>
                <a:gd name="T3" fmla="*/ 1 h 660"/>
                <a:gd name="T4" fmla="*/ 51 w 633"/>
                <a:gd name="T5" fmla="*/ 4 h 660"/>
                <a:gd name="T6" fmla="*/ 36 w 633"/>
                <a:gd name="T7" fmla="*/ 5 h 660"/>
                <a:gd name="T8" fmla="*/ 29 w 633"/>
                <a:gd name="T9" fmla="*/ 6 h 660"/>
                <a:gd name="T10" fmla="*/ 24 w 633"/>
                <a:gd name="T11" fmla="*/ 10 h 660"/>
                <a:gd name="T12" fmla="*/ 13 w 633"/>
                <a:gd name="T13" fmla="*/ 14 h 660"/>
                <a:gd name="T14" fmla="*/ 0 w 633"/>
                <a:gd name="T15" fmla="*/ 15 h 660"/>
                <a:gd name="T16" fmla="*/ 25 w 633"/>
                <a:gd name="T17" fmla="*/ 27 h 660"/>
                <a:gd name="T18" fmla="*/ 42 w 633"/>
                <a:gd name="T19" fmla="*/ 36 h 660"/>
                <a:gd name="T20" fmla="*/ 51 w 633"/>
                <a:gd name="T21" fmla="*/ 37 h 660"/>
                <a:gd name="T22" fmla="*/ 59 w 633"/>
                <a:gd name="T23" fmla="*/ 37 h 660"/>
                <a:gd name="T24" fmla="*/ 80 w 633"/>
                <a:gd name="T25" fmla="*/ 36 h 660"/>
                <a:gd name="T26" fmla="*/ 89 w 633"/>
                <a:gd name="T27" fmla="*/ 36 h 660"/>
                <a:gd name="T28" fmla="*/ 104 w 633"/>
                <a:gd name="T29" fmla="*/ 37 h 660"/>
                <a:gd name="T30" fmla="*/ 114 w 633"/>
                <a:gd name="T31" fmla="*/ 44 h 660"/>
                <a:gd name="T32" fmla="*/ 117 w 633"/>
                <a:gd name="T33" fmla="*/ 43 h 660"/>
                <a:gd name="T34" fmla="*/ 121 w 633"/>
                <a:gd name="T35" fmla="*/ 42 h 660"/>
                <a:gd name="T36" fmla="*/ 129 w 633"/>
                <a:gd name="T37" fmla="*/ 46 h 660"/>
                <a:gd name="T38" fmla="*/ 141 w 633"/>
                <a:gd name="T39" fmla="*/ 48 h 660"/>
                <a:gd name="T40" fmla="*/ 152 w 633"/>
                <a:gd name="T41" fmla="*/ 51 h 660"/>
                <a:gd name="T42" fmla="*/ 156 w 633"/>
                <a:gd name="T43" fmla="*/ 52 h 660"/>
                <a:gd name="T44" fmla="*/ 160 w 633"/>
                <a:gd name="T45" fmla="*/ 52 h 660"/>
                <a:gd name="T46" fmla="*/ 170 w 633"/>
                <a:gd name="T47" fmla="*/ 55 h 660"/>
                <a:gd name="T48" fmla="*/ 172 w 633"/>
                <a:gd name="T49" fmla="*/ 53 h 660"/>
                <a:gd name="T50" fmla="*/ 189 w 633"/>
                <a:gd name="T51" fmla="*/ 55 h 660"/>
                <a:gd name="T52" fmla="*/ 206 w 633"/>
                <a:gd name="T53" fmla="*/ 55 h 660"/>
                <a:gd name="T54" fmla="*/ 216 w 633"/>
                <a:gd name="T55" fmla="*/ 44 h 660"/>
                <a:gd name="T56" fmla="*/ 221 w 633"/>
                <a:gd name="T57" fmla="*/ 39 h 660"/>
                <a:gd name="T58" fmla="*/ 218 w 633"/>
                <a:gd name="T59" fmla="*/ 30 h 660"/>
                <a:gd name="T60" fmla="*/ 188 w 633"/>
                <a:gd name="T61" fmla="*/ 22 h 660"/>
                <a:gd name="T62" fmla="*/ 186 w 633"/>
                <a:gd name="T63" fmla="*/ 20 h 660"/>
                <a:gd name="T64" fmla="*/ 162 w 633"/>
                <a:gd name="T65" fmla="*/ 15 h 660"/>
                <a:gd name="T66" fmla="*/ 165 w 633"/>
                <a:gd name="T67" fmla="*/ 13 h 660"/>
                <a:gd name="T68" fmla="*/ 160 w 633"/>
                <a:gd name="T69" fmla="*/ 11 h 660"/>
                <a:gd name="T70" fmla="*/ 146 w 633"/>
                <a:gd name="T71" fmla="*/ 6 h 660"/>
                <a:gd name="T72" fmla="*/ 138 w 633"/>
                <a:gd name="T73" fmla="*/ 3 h 660"/>
                <a:gd name="T74" fmla="*/ 136 w 633"/>
                <a:gd name="T75" fmla="*/ 1 h 660"/>
                <a:gd name="T76" fmla="*/ 127 w 633"/>
                <a:gd name="T77" fmla="*/ 13 h 660"/>
                <a:gd name="T78" fmla="*/ 114 w 633"/>
                <a:gd name="T79" fmla="*/ 10 h 660"/>
                <a:gd name="T80" fmla="*/ 102 w 633"/>
                <a:gd name="T81" fmla="*/ 9 h 660"/>
                <a:gd name="T82" fmla="*/ 95 w 633"/>
                <a:gd name="T83" fmla="*/ 8 h 660"/>
                <a:gd name="T84" fmla="*/ 93 w 633"/>
                <a:gd name="T85" fmla="*/ 6 h 660"/>
                <a:gd name="T86" fmla="*/ 97 w 633"/>
                <a:gd name="T87" fmla="*/ 4 h 660"/>
                <a:gd name="T88" fmla="*/ 84 w 633"/>
                <a:gd name="T89" fmla="*/ 1 h 660"/>
                <a:gd name="T90" fmla="*/ 76 w 633"/>
                <a:gd name="T91" fmla="*/ 1 h 660"/>
                <a:gd name="T92" fmla="*/ 72 w 633"/>
                <a:gd name="T93" fmla="*/ 1 h 660"/>
                <a:gd name="T94" fmla="*/ 75 w 633"/>
                <a:gd name="T95" fmla="*/ 1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2" name="Freeform 38"/>
            <p:cNvSpPr>
              <a:spLocks noChangeArrowheads="1"/>
            </p:cNvSpPr>
            <p:nvPr/>
          </p:nvSpPr>
          <p:spPr bwMode="auto">
            <a:xfrm>
              <a:off x="4120" y="1206"/>
              <a:ext cx="367" cy="196"/>
            </a:xfrm>
            <a:custGeom>
              <a:avLst/>
              <a:gdLst>
                <a:gd name="T0" fmla="*/ 29 w 426"/>
                <a:gd name="T1" fmla="*/ 5 h 280"/>
                <a:gd name="T2" fmla="*/ 24 w 426"/>
                <a:gd name="T3" fmla="*/ 3 h 280"/>
                <a:gd name="T4" fmla="*/ 22 w 426"/>
                <a:gd name="T5" fmla="*/ 1 h 280"/>
                <a:gd name="T6" fmla="*/ 19 w 426"/>
                <a:gd name="T7" fmla="*/ 1 h 280"/>
                <a:gd name="T8" fmla="*/ 6 w 426"/>
                <a:gd name="T9" fmla="*/ 1 h 280"/>
                <a:gd name="T10" fmla="*/ 16 w 426"/>
                <a:gd name="T11" fmla="*/ 3 h 280"/>
                <a:gd name="T12" fmla="*/ 16 w 426"/>
                <a:gd name="T13" fmla="*/ 4 h 280"/>
                <a:gd name="T14" fmla="*/ 9 w 426"/>
                <a:gd name="T15" fmla="*/ 6 h 280"/>
                <a:gd name="T16" fmla="*/ 30 w 426"/>
                <a:gd name="T17" fmla="*/ 8 h 280"/>
                <a:gd name="T18" fmla="*/ 44 w 426"/>
                <a:gd name="T19" fmla="*/ 9 h 280"/>
                <a:gd name="T20" fmla="*/ 46 w 426"/>
                <a:gd name="T21" fmla="*/ 10 h 280"/>
                <a:gd name="T22" fmla="*/ 50 w 426"/>
                <a:gd name="T23" fmla="*/ 10 h 280"/>
                <a:gd name="T24" fmla="*/ 53 w 426"/>
                <a:gd name="T25" fmla="*/ 13 h 280"/>
                <a:gd name="T26" fmla="*/ 46 w 426"/>
                <a:gd name="T27" fmla="*/ 16 h 280"/>
                <a:gd name="T28" fmla="*/ 63 w 426"/>
                <a:gd name="T29" fmla="*/ 15 h 280"/>
                <a:gd name="T30" fmla="*/ 67 w 426"/>
                <a:gd name="T31" fmla="*/ 17 h 280"/>
                <a:gd name="T32" fmla="*/ 77 w 426"/>
                <a:gd name="T33" fmla="*/ 19 h 280"/>
                <a:gd name="T34" fmla="*/ 81 w 426"/>
                <a:gd name="T35" fmla="*/ 19 h 280"/>
                <a:gd name="T36" fmla="*/ 89 w 426"/>
                <a:gd name="T37" fmla="*/ 19 h 280"/>
                <a:gd name="T38" fmla="*/ 97 w 426"/>
                <a:gd name="T39" fmla="*/ 16 h 280"/>
                <a:gd name="T40" fmla="*/ 118 w 426"/>
                <a:gd name="T41" fmla="*/ 20 h 280"/>
                <a:gd name="T42" fmla="*/ 128 w 426"/>
                <a:gd name="T43" fmla="*/ 23 h 280"/>
                <a:gd name="T44" fmla="*/ 127 w 426"/>
                <a:gd name="T45" fmla="*/ 19 h 280"/>
                <a:gd name="T46" fmla="*/ 118 w 426"/>
                <a:gd name="T47" fmla="*/ 17 h 280"/>
                <a:gd name="T48" fmla="*/ 131 w 426"/>
                <a:gd name="T49" fmla="*/ 14 h 280"/>
                <a:gd name="T50" fmla="*/ 143 w 426"/>
                <a:gd name="T51" fmla="*/ 13 h 280"/>
                <a:gd name="T52" fmla="*/ 148 w 426"/>
                <a:gd name="T53" fmla="*/ 13 h 280"/>
                <a:gd name="T54" fmla="*/ 149 w 426"/>
                <a:gd name="T55" fmla="*/ 12 h 280"/>
                <a:gd name="T56" fmla="*/ 126 w 426"/>
                <a:gd name="T57" fmla="*/ 13 h 280"/>
                <a:gd name="T58" fmla="*/ 108 w 426"/>
                <a:gd name="T59" fmla="*/ 12 h 280"/>
                <a:gd name="T60" fmla="*/ 105 w 426"/>
                <a:gd name="T61" fmla="*/ 10 h 280"/>
                <a:gd name="T62" fmla="*/ 103 w 426"/>
                <a:gd name="T63" fmla="*/ 10 h 280"/>
                <a:gd name="T64" fmla="*/ 78 w 426"/>
                <a:gd name="T65" fmla="*/ 6 h 280"/>
                <a:gd name="T66" fmla="*/ 57 w 426"/>
                <a:gd name="T67" fmla="*/ 5 h 280"/>
                <a:gd name="T68" fmla="*/ 48 w 426"/>
                <a:gd name="T69" fmla="*/ 4 h 280"/>
                <a:gd name="T70" fmla="*/ 28 w 426"/>
                <a:gd name="T71" fmla="*/ 4 h 280"/>
                <a:gd name="T72" fmla="*/ 24 w 426"/>
                <a:gd name="T73" fmla="*/ 3 h 280"/>
                <a:gd name="T74" fmla="*/ 24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3" name="Freeform 39"/>
            <p:cNvSpPr>
              <a:spLocks noChangeArrowheads="1"/>
            </p:cNvSpPr>
            <p:nvPr/>
          </p:nvSpPr>
          <p:spPr bwMode="auto">
            <a:xfrm>
              <a:off x="4395" y="1928"/>
              <a:ext cx="52" cy="54"/>
            </a:xfrm>
            <a:custGeom>
              <a:avLst/>
              <a:gdLst>
                <a:gd name="T0" fmla="*/ 12 w 60"/>
                <a:gd name="T1" fmla="*/ 1 h 78"/>
                <a:gd name="T2" fmla="*/ 0 w 60"/>
                <a:gd name="T3" fmla="*/ 1 h 78"/>
                <a:gd name="T4" fmla="*/ 8 w 60"/>
                <a:gd name="T5" fmla="*/ 3 h 78"/>
                <a:gd name="T6" fmla="*/ 10 w 60"/>
                <a:gd name="T7" fmla="*/ 5 h 78"/>
                <a:gd name="T8" fmla="*/ 12 w 60"/>
                <a:gd name="T9" fmla="*/ 6 h 78"/>
                <a:gd name="T10" fmla="*/ 22 w 60"/>
                <a:gd name="T11" fmla="*/ 4 h 78"/>
                <a:gd name="T12" fmla="*/ 12 w 60"/>
                <a:gd name="T13" fmla="*/ 1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4" name="Freeform 40"/>
            <p:cNvSpPr>
              <a:spLocks noChangeArrowheads="1"/>
            </p:cNvSpPr>
            <p:nvPr/>
          </p:nvSpPr>
          <p:spPr bwMode="auto">
            <a:xfrm>
              <a:off x="4551" y="1844"/>
              <a:ext cx="189" cy="79"/>
            </a:xfrm>
            <a:custGeom>
              <a:avLst/>
              <a:gdLst>
                <a:gd name="T0" fmla="*/ 16 w 219"/>
                <a:gd name="T1" fmla="*/ 6 h 113"/>
                <a:gd name="T2" fmla="*/ 14 w 219"/>
                <a:gd name="T3" fmla="*/ 5 h 113"/>
                <a:gd name="T4" fmla="*/ 5 w 219"/>
                <a:gd name="T5" fmla="*/ 6 h 113"/>
                <a:gd name="T6" fmla="*/ 14 w 219"/>
                <a:gd name="T7" fmla="*/ 9 h 113"/>
                <a:gd name="T8" fmla="*/ 44 w 219"/>
                <a:gd name="T9" fmla="*/ 7 h 113"/>
                <a:gd name="T10" fmla="*/ 53 w 219"/>
                <a:gd name="T11" fmla="*/ 6 h 113"/>
                <a:gd name="T12" fmla="*/ 61 w 219"/>
                <a:gd name="T13" fmla="*/ 5 h 113"/>
                <a:gd name="T14" fmla="*/ 79 w 219"/>
                <a:gd name="T15" fmla="*/ 1 h 113"/>
                <a:gd name="T16" fmla="*/ 75 w 219"/>
                <a:gd name="T17" fmla="*/ 0 h 113"/>
                <a:gd name="T18" fmla="*/ 63 w 219"/>
                <a:gd name="T19" fmla="*/ 1 h 113"/>
                <a:gd name="T20" fmla="*/ 38 w 219"/>
                <a:gd name="T21" fmla="*/ 3 h 113"/>
                <a:gd name="T22" fmla="*/ 30 w 219"/>
                <a:gd name="T23" fmla="*/ 3 h 113"/>
                <a:gd name="T24" fmla="*/ 21 w 219"/>
                <a:gd name="T25" fmla="*/ 4 h 113"/>
                <a:gd name="T26" fmla="*/ 16 w 219"/>
                <a:gd name="T27" fmla="*/ 6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5" name="Freeform 41"/>
            <p:cNvSpPr>
              <a:spLocks noChangeArrowheads="1"/>
            </p:cNvSpPr>
            <p:nvPr/>
          </p:nvSpPr>
          <p:spPr bwMode="auto">
            <a:xfrm>
              <a:off x="4747" y="1797"/>
              <a:ext cx="119" cy="86"/>
            </a:xfrm>
            <a:custGeom>
              <a:avLst/>
              <a:gdLst>
                <a:gd name="T0" fmla="*/ 4 w 139"/>
                <a:gd name="T1" fmla="*/ 6 h 122"/>
                <a:gd name="T2" fmla="*/ 3 w 139"/>
                <a:gd name="T3" fmla="*/ 8 h 122"/>
                <a:gd name="T4" fmla="*/ 0 w 139"/>
                <a:gd name="T5" fmla="*/ 9 h 122"/>
                <a:gd name="T6" fmla="*/ 13 w 139"/>
                <a:gd name="T7" fmla="*/ 10 h 122"/>
                <a:gd name="T8" fmla="*/ 18 w 139"/>
                <a:gd name="T9" fmla="*/ 8 h 122"/>
                <a:gd name="T10" fmla="*/ 42 w 139"/>
                <a:gd name="T11" fmla="*/ 6 h 122"/>
                <a:gd name="T12" fmla="*/ 45 w 139"/>
                <a:gd name="T13" fmla="*/ 4 h 122"/>
                <a:gd name="T14" fmla="*/ 38 w 139"/>
                <a:gd name="T15" fmla="*/ 3 h 122"/>
                <a:gd name="T16" fmla="*/ 33 w 139"/>
                <a:gd name="T17" fmla="*/ 2 h 122"/>
                <a:gd name="T18" fmla="*/ 21 w 139"/>
                <a:gd name="T19" fmla="*/ 1 h 122"/>
                <a:gd name="T20" fmla="*/ 18 w 139"/>
                <a:gd name="T21" fmla="*/ 3 h 122"/>
                <a:gd name="T22" fmla="*/ 4 w 139"/>
                <a:gd name="T23" fmla="*/ 6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6" name="Freeform 42"/>
            <p:cNvSpPr>
              <a:spLocks noChangeArrowheads="1"/>
            </p:cNvSpPr>
            <p:nvPr/>
          </p:nvSpPr>
          <p:spPr bwMode="auto">
            <a:xfrm>
              <a:off x="4810" y="1759"/>
              <a:ext cx="43" cy="24"/>
            </a:xfrm>
            <a:custGeom>
              <a:avLst/>
              <a:gdLst>
                <a:gd name="T0" fmla="*/ 11 w 49"/>
                <a:gd name="T1" fmla="*/ 0 h 35"/>
                <a:gd name="T2" fmla="*/ 4 w 49"/>
                <a:gd name="T3" fmla="*/ 1 h 35"/>
                <a:gd name="T4" fmla="*/ 10 w 49"/>
                <a:gd name="T5" fmla="*/ 2 h 35"/>
                <a:gd name="T6" fmla="*/ 16 w 49"/>
                <a:gd name="T7" fmla="*/ 1 h 35"/>
                <a:gd name="T8" fmla="*/ 11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7" name="Freeform 43"/>
            <p:cNvSpPr>
              <a:spLocks noChangeArrowheads="1"/>
            </p:cNvSpPr>
            <p:nvPr/>
          </p:nvSpPr>
          <p:spPr bwMode="auto">
            <a:xfrm>
              <a:off x="2828" y="1304"/>
              <a:ext cx="142" cy="188"/>
            </a:xfrm>
            <a:custGeom>
              <a:avLst/>
              <a:gdLst>
                <a:gd name="T0" fmla="*/ 47 w 164"/>
                <a:gd name="T1" fmla="*/ 0 h 268"/>
                <a:gd name="T2" fmla="*/ 38 w 164"/>
                <a:gd name="T3" fmla="*/ 3 h 268"/>
                <a:gd name="T4" fmla="*/ 31 w 164"/>
                <a:gd name="T5" fmla="*/ 6 h 268"/>
                <a:gd name="T6" fmla="*/ 13 w 164"/>
                <a:gd name="T7" fmla="*/ 7 h 268"/>
                <a:gd name="T8" fmla="*/ 10 w 164"/>
                <a:gd name="T9" fmla="*/ 8 h 268"/>
                <a:gd name="T10" fmla="*/ 6 w 164"/>
                <a:gd name="T11" fmla="*/ 8 h 268"/>
                <a:gd name="T12" fmla="*/ 8 w 164"/>
                <a:gd name="T13" fmla="*/ 11 h 268"/>
                <a:gd name="T14" fmla="*/ 10 w 164"/>
                <a:gd name="T15" fmla="*/ 13 h 268"/>
                <a:gd name="T16" fmla="*/ 0 w 164"/>
                <a:gd name="T17" fmla="*/ 17 h 268"/>
                <a:gd name="T18" fmla="*/ 10 w 164"/>
                <a:gd name="T19" fmla="*/ 22 h 268"/>
                <a:gd name="T20" fmla="*/ 19 w 164"/>
                <a:gd name="T21" fmla="*/ 22 h 268"/>
                <a:gd name="T22" fmla="*/ 31 w 164"/>
                <a:gd name="T23" fmla="*/ 18 h 268"/>
                <a:gd name="T24" fmla="*/ 38 w 164"/>
                <a:gd name="T25" fmla="*/ 16 h 268"/>
                <a:gd name="T26" fmla="*/ 47 w 164"/>
                <a:gd name="T27" fmla="*/ 10 h 268"/>
                <a:gd name="T28" fmla="*/ 51 w 164"/>
                <a:gd name="T29" fmla="*/ 6 h 268"/>
                <a:gd name="T30" fmla="*/ 61 w 164"/>
                <a:gd name="T31" fmla="*/ 6 h 268"/>
                <a:gd name="T32" fmla="*/ 47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8" name="Freeform 44"/>
            <p:cNvSpPr>
              <a:spLocks noChangeArrowheads="1"/>
            </p:cNvSpPr>
            <p:nvPr/>
          </p:nvSpPr>
          <p:spPr bwMode="auto">
            <a:xfrm>
              <a:off x="3440" y="1013"/>
              <a:ext cx="57" cy="57"/>
            </a:xfrm>
            <a:custGeom>
              <a:avLst/>
              <a:gdLst>
                <a:gd name="T0" fmla="*/ 10 w 66"/>
                <a:gd name="T1" fmla="*/ 0 h 81"/>
                <a:gd name="T2" fmla="*/ 9 w 66"/>
                <a:gd name="T3" fmla="*/ 6 h 81"/>
                <a:gd name="T4" fmla="*/ 10 w 66"/>
                <a:gd name="T5" fmla="*/ 6 h 81"/>
                <a:gd name="T6" fmla="*/ 14 w 66"/>
                <a:gd name="T7" fmla="*/ 6 h 81"/>
                <a:gd name="T8" fmla="*/ 20 w 66"/>
                <a:gd name="T9" fmla="*/ 6 h 81"/>
                <a:gd name="T10" fmla="*/ 10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19" name="Freeform 45"/>
            <p:cNvSpPr>
              <a:spLocks noChangeArrowheads="1"/>
            </p:cNvSpPr>
            <p:nvPr/>
          </p:nvSpPr>
          <p:spPr bwMode="auto">
            <a:xfrm>
              <a:off x="3823" y="1074"/>
              <a:ext cx="128" cy="171"/>
            </a:xfrm>
            <a:custGeom>
              <a:avLst/>
              <a:gdLst>
                <a:gd name="T0" fmla="*/ 35 w 148"/>
                <a:gd name="T1" fmla="*/ 0 h 244"/>
                <a:gd name="T2" fmla="*/ 22 w 148"/>
                <a:gd name="T3" fmla="*/ 7 h 244"/>
                <a:gd name="T4" fmla="*/ 13 w 148"/>
                <a:gd name="T5" fmla="*/ 8 h 244"/>
                <a:gd name="T6" fmla="*/ 4 w 148"/>
                <a:gd name="T7" fmla="*/ 9 h 244"/>
                <a:gd name="T8" fmla="*/ 14 w 148"/>
                <a:gd name="T9" fmla="*/ 15 h 244"/>
                <a:gd name="T10" fmla="*/ 19 w 148"/>
                <a:gd name="T11" fmla="*/ 19 h 244"/>
                <a:gd name="T12" fmla="*/ 22 w 148"/>
                <a:gd name="T13" fmla="*/ 20 h 244"/>
                <a:gd name="T14" fmla="*/ 30 w 148"/>
                <a:gd name="T15" fmla="*/ 20 h 244"/>
                <a:gd name="T16" fmla="*/ 35 w 148"/>
                <a:gd name="T17" fmla="*/ 16 h 244"/>
                <a:gd name="T18" fmla="*/ 45 w 148"/>
                <a:gd name="T19" fmla="*/ 14 h 244"/>
                <a:gd name="T20" fmla="*/ 41 w 148"/>
                <a:gd name="T21" fmla="*/ 6 h 244"/>
                <a:gd name="T22" fmla="*/ 51 w 148"/>
                <a:gd name="T23" fmla="*/ 4 h 244"/>
                <a:gd name="T24" fmla="*/ 41 w 148"/>
                <a:gd name="T25" fmla="*/ 2 h 244"/>
                <a:gd name="T26" fmla="*/ 35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0" name="Freeform 46"/>
            <p:cNvSpPr>
              <a:spLocks noChangeArrowheads="1"/>
            </p:cNvSpPr>
            <p:nvPr/>
          </p:nvSpPr>
          <p:spPr bwMode="auto">
            <a:xfrm>
              <a:off x="3715" y="1021"/>
              <a:ext cx="83" cy="128"/>
            </a:xfrm>
            <a:custGeom>
              <a:avLst/>
              <a:gdLst>
                <a:gd name="T0" fmla="*/ 17 w 96"/>
                <a:gd name="T1" fmla="*/ 1 h 183"/>
                <a:gd name="T2" fmla="*/ 19 w 96"/>
                <a:gd name="T3" fmla="*/ 3 h 183"/>
                <a:gd name="T4" fmla="*/ 22 w 96"/>
                <a:gd name="T5" fmla="*/ 5 h 183"/>
                <a:gd name="T6" fmla="*/ 22 w 96"/>
                <a:gd name="T7" fmla="*/ 7 h 183"/>
                <a:gd name="T8" fmla="*/ 25 w 96"/>
                <a:gd name="T9" fmla="*/ 8 h 183"/>
                <a:gd name="T10" fmla="*/ 26 w 96"/>
                <a:gd name="T11" fmla="*/ 10 h 183"/>
                <a:gd name="T12" fmla="*/ 20 w 96"/>
                <a:gd name="T13" fmla="*/ 7 h 183"/>
                <a:gd name="T14" fmla="*/ 12 w 96"/>
                <a:gd name="T15" fmla="*/ 6 h 183"/>
                <a:gd name="T16" fmla="*/ 3 w 96"/>
                <a:gd name="T17" fmla="*/ 7 h 183"/>
                <a:gd name="T18" fmla="*/ 3 w 96"/>
                <a:gd name="T19" fmla="*/ 8 h 183"/>
                <a:gd name="T20" fmla="*/ 14 w 96"/>
                <a:gd name="T21" fmla="*/ 9 h 183"/>
                <a:gd name="T22" fmla="*/ 20 w 96"/>
                <a:gd name="T23" fmla="*/ 10 h 183"/>
                <a:gd name="T24" fmla="*/ 26 w 96"/>
                <a:gd name="T25" fmla="*/ 10 h 183"/>
                <a:gd name="T26" fmla="*/ 28 w 96"/>
                <a:gd name="T27" fmla="*/ 12 h 183"/>
                <a:gd name="T28" fmla="*/ 35 w 96"/>
                <a:gd name="T29" fmla="*/ 15 h 183"/>
                <a:gd name="T30" fmla="*/ 30 w 96"/>
                <a:gd name="T31" fmla="*/ 10 h 183"/>
                <a:gd name="T32" fmla="*/ 29 w 96"/>
                <a:gd name="T33" fmla="*/ 7 h 183"/>
                <a:gd name="T34" fmla="*/ 26 w 96"/>
                <a:gd name="T35" fmla="*/ 5 h 183"/>
                <a:gd name="T36" fmla="*/ 22 w 96"/>
                <a:gd name="T37" fmla="*/ 3 h 183"/>
                <a:gd name="T38" fmla="*/ 20 w 96"/>
                <a:gd name="T39" fmla="*/ 1 h 183"/>
                <a:gd name="T40" fmla="*/ 17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1" name="Freeform 47"/>
            <p:cNvSpPr>
              <a:spLocks noChangeArrowheads="1"/>
            </p:cNvSpPr>
            <p:nvPr/>
          </p:nvSpPr>
          <p:spPr bwMode="auto">
            <a:xfrm>
              <a:off x="3771" y="1124"/>
              <a:ext cx="46" cy="122"/>
            </a:xfrm>
            <a:custGeom>
              <a:avLst/>
              <a:gdLst>
                <a:gd name="T0" fmla="*/ 3 w 54"/>
                <a:gd name="T1" fmla="*/ 0 h 175"/>
                <a:gd name="T2" fmla="*/ 0 w 54"/>
                <a:gd name="T3" fmla="*/ 2 h 175"/>
                <a:gd name="T4" fmla="*/ 3 w 54"/>
                <a:gd name="T5" fmla="*/ 4 h 175"/>
                <a:gd name="T6" fmla="*/ 6 w 54"/>
                <a:gd name="T7" fmla="*/ 7 h 175"/>
                <a:gd name="T8" fmla="*/ 11 w 54"/>
                <a:gd name="T9" fmla="*/ 10 h 175"/>
                <a:gd name="T10" fmla="*/ 17 w 54"/>
                <a:gd name="T11" fmla="*/ 14 h 175"/>
                <a:gd name="T12" fmla="*/ 13 w 54"/>
                <a:gd name="T13" fmla="*/ 9 h 175"/>
                <a:gd name="T14" fmla="*/ 11 w 54"/>
                <a:gd name="T15" fmla="*/ 7 h 175"/>
                <a:gd name="T16" fmla="*/ 9 w 54"/>
                <a:gd name="T17" fmla="*/ 5 h 175"/>
                <a:gd name="T18" fmla="*/ 8 w 54"/>
                <a:gd name="T19" fmla="*/ 3 h 175"/>
                <a:gd name="T20" fmla="*/ 6 w 54"/>
                <a:gd name="T21" fmla="*/ 3 h 175"/>
                <a:gd name="T22" fmla="*/ 3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2" name="Freeform 48"/>
            <p:cNvSpPr>
              <a:spLocks noChangeArrowheads="1"/>
            </p:cNvSpPr>
            <p:nvPr/>
          </p:nvSpPr>
          <p:spPr bwMode="auto">
            <a:xfrm>
              <a:off x="3823" y="1252"/>
              <a:ext cx="75" cy="50"/>
            </a:xfrm>
            <a:custGeom>
              <a:avLst/>
              <a:gdLst>
                <a:gd name="T0" fmla="*/ 2 w 86"/>
                <a:gd name="T1" fmla="*/ 0 h 73"/>
                <a:gd name="T2" fmla="*/ 3 w 86"/>
                <a:gd name="T3" fmla="*/ 2 h 73"/>
                <a:gd name="T4" fmla="*/ 9 w 86"/>
                <a:gd name="T5" fmla="*/ 3 h 73"/>
                <a:gd name="T6" fmla="*/ 18 w 86"/>
                <a:gd name="T7" fmla="*/ 3 h 73"/>
                <a:gd name="T8" fmla="*/ 24 w 86"/>
                <a:gd name="T9" fmla="*/ 3 h 73"/>
                <a:gd name="T10" fmla="*/ 29 w 86"/>
                <a:gd name="T11" fmla="*/ 5 h 73"/>
                <a:gd name="T12" fmla="*/ 33 w 86"/>
                <a:gd name="T13" fmla="*/ 5 h 73"/>
                <a:gd name="T14" fmla="*/ 28 w 86"/>
                <a:gd name="T15" fmla="*/ 2 h 73"/>
                <a:gd name="T16" fmla="*/ 24 w 86"/>
                <a:gd name="T17" fmla="*/ 1 h 73"/>
                <a:gd name="T18" fmla="*/ 14 w 86"/>
                <a:gd name="T19" fmla="*/ 1 h 73"/>
                <a:gd name="T20" fmla="*/ 9 w 86"/>
                <a:gd name="T21" fmla="*/ 1 h 73"/>
                <a:gd name="T22" fmla="*/ 3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3" name="Freeform 49"/>
            <p:cNvSpPr>
              <a:spLocks noChangeArrowheads="1"/>
            </p:cNvSpPr>
            <p:nvPr/>
          </p:nvSpPr>
          <p:spPr bwMode="auto">
            <a:xfrm>
              <a:off x="3943" y="1163"/>
              <a:ext cx="95" cy="109"/>
            </a:xfrm>
            <a:custGeom>
              <a:avLst/>
              <a:gdLst>
                <a:gd name="T0" fmla="*/ 33 w 111"/>
                <a:gd name="T1" fmla="*/ 0 h 156"/>
                <a:gd name="T2" fmla="*/ 25 w 111"/>
                <a:gd name="T3" fmla="*/ 1 h 156"/>
                <a:gd name="T4" fmla="*/ 8 w 111"/>
                <a:gd name="T5" fmla="*/ 1 h 156"/>
                <a:gd name="T6" fmla="*/ 5 w 111"/>
                <a:gd name="T7" fmla="*/ 3 h 156"/>
                <a:gd name="T8" fmla="*/ 3 w 111"/>
                <a:gd name="T9" fmla="*/ 5 h 156"/>
                <a:gd name="T10" fmla="*/ 5 w 111"/>
                <a:gd name="T11" fmla="*/ 6 h 156"/>
                <a:gd name="T12" fmla="*/ 3 w 111"/>
                <a:gd name="T13" fmla="*/ 7 h 156"/>
                <a:gd name="T14" fmla="*/ 5 w 111"/>
                <a:gd name="T15" fmla="*/ 9 h 156"/>
                <a:gd name="T16" fmla="*/ 8 w 111"/>
                <a:gd name="T17" fmla="*/ 10 h 156"/>
                <a:gd name="T18" fmla="*/ 5 w 111"/>
                <a:gd name="T19" fmla="*/ 12 h 156"/>
                <a:gd name="T20" fmla="*/ 8 w 111"/>
                <a:gd name="T21" fmla="*/ 13 h 156"/>
                <a:gd name="T22" fmla="*/ 15 w 111"/>
                <a:gd name="T23" fmla="*/ 12 h 156"/>
                <a:gd name="T24" fmla="*/ 17 w 111"/>
                <a:gd name="T25" fmla="*/ 7 h 156"/>
                <a:gd name="T26" fmla="*/ 19 w 111"/>
                <a:gd name="T27" fmla="*/ 10 h 156"/>
                <a:gd name="T28" fmla="*/ 22 w 111"/>
                <a:gd name="T29" fmla="*/ 12 h 156"/>
                <a:gd name="T30" fmla="*/ 21 w 111"/>
                <a:gd name="T31" fmla="*/ 9 h 156"/>
                <a:gd name="T32" fmla="*/ 24 w 111"/>
                <a:gd name="T33" fmla="*/ 6 h 156"/>
                <a:gd name="T34" fmla="*/ 23 w 111"/>
                <a:gd name="T35" fmla="*/ 4 h 156"/>
                <a:gd name="T36" fmla="*/ 18 w 111"/>
                <a:gd name="T37" fmla="*/ 5 h 156"/>
                <a:gd name="T38" fmla="*/ 12 w 111"/>
                <a:gd name="T39" fmla="*/ 4 h 156"/>
                <a:gd name="T40" fmla="*/ 14 w 111"/>
                <a:gd name="T41" fmla="*/ 3 h 156"/>
                <a:gd name="T42" fmla="*/ 21 w 111"/>
                <a:gd name="T43" fmla="*/ 3 h 156"/>
                <a:gd name="T44" fmla="*/ 27 w 111"/>
                <a:gd name="T45" fmla="*/ 3 h 156"/>
                <a:gd name="T46" fmla="*/ 33 w 111"/>
                <a:gd name="T47" fmla="*/ 2 h 156"/>
                <a:gd name="T48" fmla="*/ 37 w 111"/>
                <a:gd name="T49" fmla="*/ 1 h 156"/>
                <a:gd name="T50" fmla="*/ 33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4" name="Freeform 50"/>
            <p:cNvSpPr>
              <a:spLocks noChangeArrowheads="1"/>
            </p:cNvSpPr>
            <p:nvPr/>
          </p:nvSpPr>
          <p:spPr bwMode="auto">
            <a:xfrm>
              <a:off x="3911" y="772"/>
              <a:ext cx="25" cy="67"/>
            </a:xfrm>
            <a:custGeom>
              <a:avLst/>
              <a:gdLst>
                <a:gd name="T0" fmla="*/ 3 w 30"/>
                <a:gd name="T1" fmla="*/ 0 h 94"/>
                <a:gd name="T2" fmla="*/ 0 w 30"/>
                <a:gd name="T3" fmla="*/ 1 h 94"/>
                <a:gd name="T4" fmla="*/ 3 w 30"/>
                <a:gd name="T5" fmla="*/ 4 h 94"/>
                <a:gd name="T6" fmla="*/ 1 w 30"/>
                <a:gd name="T7" fmla="*/ 6 h 94"/>
                <a:gd name="T8" fmla="*/ 5 w 30"/>
                <a:gd name="T9" fmla="*/ 9 h 94"/>
                <a:gd name="T10" fmla="*/ 9 w 30"/>
                <a:gd name="T11" fmla="*/ 8 h 94"/>
                <a:gd name="T12" fmla="*/ 7 w 30"/>
                <a:gd name="T13" fmla="*/ 6 h 94"/>
                <a:gd name="T14" fmla="*/ 3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5" name="Freeform 51"/>
            <p:cNvSpPr>
              <a:spLocks noChangeArrowheads="1"/>
            </p:cNvSpPr>
            <p:nvPr/>
          </p:nvSpPr>
          <p:spPr bwMode="auto">
            <a:xfrm>
              <a:off x="3927" y="883"/>
              <a:ext cx="70" cy="111"/>
            </a:xfrm>
            <a:custGeom>
              <a:avLst/>
              <a:gdLst>
                <a:gd name="T0" fmla="*/ 4 w 81"/>
                <a:gd name="T1" fmla="*/ 1 h 158"/>
                <a:gd name="T2" fmla="*/ 0 w 81"/>
                <a:gd name="T3" fmla="*/ 2 h 158"/>
                <a:gd name="T4" fmla="*/ 3 w 81"/>
                <a:gd name="T5" fmla="*/ 4 h 158"/>
                <a:gd name="T6" fmla="*/ 3 w 81"/>
                <a:gd name="T7" fmla="*/ 9 h 158"/>
                <a:gd name="T8" fmla="*/ 7 w 81"/>
                <a:gd name="T9" fmla="*/ 9 h 158"/>
                <a:gd name="T10" fmla="*/ 8 w 81"/>
                <a:gd name="T11" fmla="*/ 10 h 158"/>
                <a:gd name="T12" fmla="*/ 10 w 81"/>
                <a:gd name="T13" fmla="*/ 11 h 158"/>
                <a:gd name="T14" fmla="*/ 14 w 81"/>
                <a:gd name="T15" fmla="*/ 12 h 158"/>
                <a:gd name="T16" fmla="*/ 16 w 81"/>
                <a:gd name="T17" fmla="*/ 11 h 158"/>
                <a:gd name="T18" fmla="*/ 22 w 81"/>
                <a:gd name="T19" fmla="*/ 11 h 158"/>
                <a:gd name="T20" fmla="*/ 22 w 81"/>
                <a:gd name="T21" fmla="*/ 9 h 158"/>
                <a:gd name="T22" fmla="*/ 16 w 81"/>
                <a:gd name="T23" fmla="*/ 9 h 158"/>
                <a:gd name="T24" fmla="*/ 14 w 81"/>
                <a:gd name="T25" fmla="*/ 8 h 158"/>
                <a:gd name="T26" fmla="*/ 12 w 81"/>
                <a:gd name="T27" fmla="*/ 6 h 158"/>
                <a:gd name="T28" fmla="*/ 14 w 81"/>
                <a:gd name="T29" fmla="*/ 4 h 158"/>
                <a:gd name="T30" fmla="*/ 12 w 81"/>
                <a:gd name="T31" fmla="*/ 3 h 158"/>
                <a:gd name="T32" fmla="*/ 15 w 81"/>
                <a:gd name="T33" fmla="*/ 2 h 158"/>
                <a:gd name="T34" fmla="*/ 10 w 81"/>
                <a:gd name="T35" fmla="*/ 1 h 158"/>
                <a:gd name="T36" fmla="*/ 7 w 81"/>
                <a:gd name="T37" fmla="*/ 1 h 158"/>
                <a:gd name="T38" fmla="*/ 4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6" name="Freeform 52"/>
            <p:cNvSpPr>
              <a:spLocks noChangeArrowheads="1"/>
            </p:cNvSpPr>
            <p:nvPr/>
          </p:nvSpPr>
          <p:spPr bwMode="auto">
            <a:xfrm>
              <a:off x="3976" y="1029"/>
              <a:ext cx="74" cy="74"/>
            </a:xfrm>
            <a:custGeom>
              <a:avLst/>
              <a:gdLst>
                <a:gd name="T0" fmla="*/ 20 w 85"/>
                <a:gd name="T1" fmla="*/ 0 h 105"/>
                <a:gd name="T2" fmla="*/ 17 w 85"/>
                <a:gd name="T3" fmla="*/ 1 h 105"/>
                <a:gd name="T4" fmla="*/ 12 w 85"/>
                <a:gd name="T5" fmla="*/ 3 h 105"/>
                <a:gd name="T6" fmla="*/ 6 w 85"/>
                <a:gd name="T7" fmla="*/ 3 h 105"/>
                <a:gd name="T8" fmla="*/ 3 w 85"/>
                <a:gd name="T9" fmla="*/ 4 h 105"/>
                <a:gd name="T10" fmla="*/ 3 w 85"/>
                <a:gd name="T11" fmla="*/ 6 h 105"/>
                <a:gd name="T12" fmla="*/ 5 w 85"/>
                <a:gd name="T13" fmla="*/ 6 h 105"/>
                <a:gd name="T14" fmla="*/ 10 w 85"/>
                <a:gd name="T15" fmla="*/ 6 h 105"/>
                <a:gd name="T16" fmla="*/ 13 w 85"/>
                <a:gd name="T17" fmla="*/ 6 h 105"/>
                <a:gd name="T18" fmla="*/ 22 w 85"/>
                <a:gd name="T19" fmla="*/ 9 h 105"/>
                <a:gd name="T20" fmla="*/ 27 w 85"/>
                <a:gd name="T21" fmla="*/ 6 h 105"/>
                <a:gd name="T22" fmla="*/ 32 w 85"/>
                <a:gd name="T23" fmla="*/ 6 h 105"/>
                <a:gd name="T24" fmla="*/ 28 w 85"/>
                <a:gd name="T25" fmla="*/ 3 h 105"/>
                <a:gd name="T26" fmla="*/ 20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7" name="Freeform 53"/>
            <p:cNvSpPr>
              <a:spLocks noChangeArrowheads="1"/>
            </p:cNvSpPr>
            <p:nvPr/>
          </p:nvSpPr>
          <p:spPr bwMode="auto">
            <a:xfrm>
              <a:off x="4064" y="1161"/>
              <a:ext cx="33" cy="46"/>
            </a:xfrm>
            <a:custGeom>
              <a:avLst/>
              <a:gdLst>
                <a:gd name="T0" fmla="*/ 3 w 38"/>
                <a:gd name="T1" fmla="*/ 2 h 66"/>
                <a:gd name="T2" fmla="*/ 10 w 38"/>
                <a:gd name="T3" fmla="*/ 5 h 66"/>
                <a:gd name="T4" fmla="*/ 11 w 38"/>
                <a:gd name="T5" fmla="*/ 4 h 66"/>
                <a:gd name="T6" fmla="*/ 15 w 38"/>
                <a:gd name="T7" fmla="*/ 3 h 66"/>
                <a:gd name="T8" fmla="*/ 11 w 38"/>
                <a:gd name="T9" fmla="*/ 2 h 66"/>
                <a:gd name="T10" fmla="*/ 8 w 38"/>
                <a:gd name="T11" fmla="*/ 1 h 66"/>
                <a:gd name="T12" fmla="*/ 4 w 38"/>
                <a:gd name="T13" fmla="*/ 1 h 66"/>
                <a:gd name="T14" fmla="*/ 2 w 38"/>
                <a:gd name="T15" fmla="*/ 1 h 66"/>
                <a:gd name="T16" fmla="*/ 3 w 38"/>
                <a:gd name="T17" fmla="*/ 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8" name="Freeform 54"/>
            <p:cNvSpPr>
              <a:spLocks noChangeArrowheads="1"/>
            </p:cNvSpPr>
            <p:nvPr/>
          </p:nvSpPr>
          <p:spPr bwMode="auto">
            <a:xfrm>
              <a:off x="4045" y="1238"/>
              <a:ext cx="21" cy="16"/>
            </a:xfrm>
            <a:custGeom>
              <a:avLst/>
              <a:gdLst>
                <a:gd name="T0" fmla="*/ 0 w 24"/>
                <a:gd name="T1" fmla="*/ 0 h 23"/>
                <a:gd name="T2" fmla="*/ 4 w 24"/>
                <a:gd name="T3" fmla="*/ 2 h 23"/>
                <a:gd name="T4" fmla="*/ 10 w 24"/>
                <a:gd name="T5" fmla="*/ 1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29" name="Freeform 55"/>
            <p:cNvSpPr>
              <a:spLocks noChangeArrowheads="1"/>
            </p:cNvSpPr>
            <p:nvPr/>
          </p:nvSpPr>
          <p:spPr bwMode="auto">
            <a:xfrm>
              <a:off x="4076" y="1228"/>
              <a:ext cx="52" cy="35"/>
            </a:xfrm>
            <a:custGeom>
              <a:avLst/>
              <a:gdLst>
                <a:gd name="T0" fmla="*/ 3 w 60"/>
                <a:gd name="T1" fmla="*/ 0 h 49"/>
                <a:gd name="T2" fmla="*/ 0 w 60"/>
                <a:gd name="T3" fmla="*/ 1 h 49"/>
                <a:gd name="T4" fmla="*/ 10 w 60"/>
                <a:gd name="T5" fmla="*/ 3 h 49"/>
                <a:gd name="T6" fmla="*/ 15 w 60"/>
                <a:gd name="T7" fmla="*/ 4 h 49"/>
                <a:gd name="T8" fmla="*/ 22 w 60"/>
                <a:gd name="T9" fmla="*/ 4 h 49"/>
                <a:gd name="T10" fmla="*/ 17 w 60"/>
                <a:gd name="T11" fmla="*/ 2 h 49"/>
                <a:gd name="T12" fmla="*/ 10 w 60"/>
                <a:gd name="T13" fmla="*/ 1 h 49"/>
                <a:gd name="T14" fmla="*/ 7 w 60"/>
                <a:gd name="T15" fmla="*/ 1 h 49"/>
                <a:gd name="T16" fmla="*/ 3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0" name="Freeform 56"/>
            <p:cNvSpPr>
              <a:spLocks noChangeArrowheads="1"/>
            </p:cNvSpPr>
            <p:nvPr/>
          </p:nvSpPr>
          <p:spPr bwMode="auto">
            <a:xfrm>
              <a:off x="4156" y="1294"/>
              <a:ext cx="27" cy="31"/>
            </a:xfrm>
            <a:custGeom>
              <a:avLst/>
              <a:gdLst>
                <a:gd name="T0" fmla="*/ 8 w 32"/>
                <a:gd name="T1" fmla="*/ 0 h 44"/>
                <a:gd name="T2" fmla="*/ 3 w 32"/>
                <a:gd name="T3" fmla="*/ 1 h 44"/>
                <a:gd name="T4" fmla="*/ 3 w 32"/>
                <a:gd name="T5" fmla="*/ 3 h 44"/>
                <a:gd name="T6" fmla="*/ 7 w 32"/>
                <a:gd name="T7" fmla="*/ 3 h 44"/>
                <a:gd name="T8" fmla="*/ 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1" name="Freeform 57"/>
            <p:cNvSpPr>
              <a:spLocks noChangeArrowheads="1"/>
            </p:cNvSpPr>
            <p:nvPr/>
          </p:nvSpPr>
          <p:spPr bwMode="auto">
            <a:xfrm>
              <a:off x="4463" y="1255"/>
              <a:ext cx="53" cy="44"/>
            </a:xfrm>
            <a:custGeom>
              <a:avLst/>
              <a:gdLst>
                <a:gd name="T0" fmla="*/ 3 w 61"/>
                <a:gd name="T1" fmla="*/ 0 h 63"/>
                <a:gd name="T2" fmla="*/ 0 w 61"/>
                <a:gd name="T3" fmla="*/ 1 h 63"/>
                <a:gd name="T4" fmla="*/ 9 w 61"/>
                <a:gd name="T5" fmla="*/ 3 h 63"/>
                <a:gd name="T6" fmla="*/ 13 w 61"/>
                <a:gd name="T7" fmla="*/ 4 h 63"/>
                <a:gd name="T8" fmla="*/ 17 w 61"/>
                <a:gd name="T9" fmla="*/ 5 h 63"/>
                <a:gd name="T10" fmla="*/ 23 w 61"/>
                <a:gd name="T11" fmla="*/ 4 h 63"/>
                <a:gd name="T12" fmla="*/ 13 w 61"/>
                <a:gd name="T13" fmla="*/ 1 h 63"/>
                <a:gd name="T14" fmla="*/ 3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2" name="Freeform 58"/>
            <p:cNvSpPr>
              <a:spLocks noChangeArrowheads="1"/>
            </p:cNvSpPr>
            <p:nvPr/>
          </p:nvSpPr>
          <p:spPr bwMode="auto">
            <a:xfrm>
              <a:off x="4006" y="1310"/>
              <a:ext cx="53" cy="47"/>
            </a:xfrm>
            <a:custGeom>
              <a:avLst/>
              <a:gdLst>
                <a:gd name="T0" fmla="*/ 10 w 61"/>
                <a:gd name="T1" fmla="*/ 1 h 67"/>
                <a:gd name="T2" fmla="*/ 11 w 61"/>
                <a:gd name="T3" fmla="*/ 3 h 67"/>
                <a:gd name="T4" fmla="*/ 6 w 61"/>
                <a:gd name="T5" fmla="*/ 4 h 67"/>
                <a:gd name="T6" fmla="*/ 9 w 61"/>
                <a:gd name="T7" fmla="*/ 6 h 67"/>
                <a:gd name="T8" fmla="*/ 17 w 61"/>
                <a:gd name="T9" fmla="*/ 5 h 67"/>
                <a:gd name="T10" fmla="*/ 23 w 61"/>
                <a:gd name="T11" fmla="*/ 4 h 67"/>
                <a:gd name="T12" fmla="*/ 19 w 61"/>
                <a:gd name="T13" fmla="*/ 3 h 67"/>
                <a:gd name="T14" fmla="*/ 21 w 61"/>
                <a:gd name="T15" fmla="*/ 1 h 67"/>
                <a:gd name="T16" fmla="*/ 20 w 61"/>
                <a:gd name="T17" fmla="*/ 1 h 67"/>
                <a:gd name="T18" fmla="*/ 17 w 61"/>
                <a:gd name="T19" fmla="*/ 1 h 67"/>
                <a:gd name="T20" fmla="*/ 19 w 61"/>
                <a:gd name="T21" fmla="*/ 1 h 67"/>
                <a:gd name="T22" fmla="*/ 18 w 61"/>
                <a:gd name="T23" fmla="*/ 1 h 67"/>
                <a:gd name="T24" fmla="*/ 16 w 61"/>
                <a:gd name="T25" fmla="*/ 2 h 67"/>
                <a:gd name="T26" fmla="*/ 10 w 61"/>
                <a:gd name="T27" fmla="*/ 1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3" name="Freeform 59"/>
            <p:cNvSpPr>
              <a:spLocks noChangeArrowheads="1"/>
            </p:cNvSpPr>
            <p:nvPr/>
          </p:nvSpPr>
          <p:spPr bwMode="auto">
            <a:xfrm>
              <a:off x="3950" y="1328"/>
              <a:ext cx="37" cy="25"/>
            </a:xfrm>
            <a:custGeom>
              <a:avLst/>
              <a:gdLst>
                <a:gd name="T0" fmla="*/ 7 w 43"/>
                <a:gd name="T1" fmla="*/ 1 h 36"/>
                <a:gd name="T2" fmla="*/ 3 w 43"/>
                <a:gd name="T3" fmla="*/ 1 h 36"/>
                <a:gd name="T4" fmla="*/ 11 w 43"/>
                <a:gd name="T5" fmla="*/ 3 h 36"/>
                <a:gd name="T6" fmla="*/ 15 w 43"/>
                <a:gd name="T7" fmla="*/ 2 h 36"/>
                <a:gd name="T8" fmla="*/ 7 w 43"/>
                <a:gd name="T9" fmla="*/ 1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4" name="Freeform 60"/>
            <p:cNvSpPr>
              <a:spLocks noChangeArrowheads="1"/>
            </p:cNvSpPr>
            <p:nvPr/>
          </p:nvSpPr>
          <p:spPr bwMode="auto">
            <a:xfrm>
              <a:off x="3926" y="1300"/>
              <a:ext cx="27" cy="29"/>
            </a:xfrm>
            <a:custGeom>
              <a:avLst/>
              <a:gdLst>
                <a:gd name="T0" fmla="*/ 7 w 32"/>
                <a:gd name="T1" fmla="*/ 0 h 41"/>
                <a:gd name="T2" fmla="*/ 0 w 32"/>
                <a:gd name="T3" fmla="*/ 2 h 41"/>
                <a:gd name="T4" fmla="*/ 5 w 32"/>
                <a:gd name="T5" fmla="*/ 2 h 41"/>
                <a:gd name="T6" fmla="*/ 6 w 32"/>
                <a:gd name="T7" fmla="*/ 3 h 41"/>
                <a:gd name="T8" fmla="*/ 5 w 32"/>
                <a:gd name="T9" fmla="*/ 3 h 41"/>
                <a:gd name="T10" fmla="*/ 9 w 32"/>
                <a:gd name="T11" fmla="*/ 2 h 41"/>
                <a:gd name="T12" fmla="*/ 7 w 32"/>
                <a:gd name="T13" fmla="*/ 1 h 41"/>
                <a:gd name="T14" fmla="*/ 7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5" name="Freeform 61"/>
            <p:cNvSpPr>
              <a:spLocks noChangeArrowheads="1"/>
            </p:cNvSpPr>
            <p:nvPr/>
          </p:nvSpPr>
          <p:spPr bwMode="auto">
            <a:xfrm>
              <a:off x="3965" y="1311"/>
              <a:ext cx="39" cy="22"/>
            </a:xfrm>
            <a:custGeom>
              <a:avLst/>
              <a:gdLst>
                <a:gd name="T0" fmla="*/ 8 w 45"/>
                <a:gd name="T1" fmla="*/ 0 h 32"/>
                <a:gd name="T2" fmla="*/ 0 w 45"/>
                <a:gd name="T3" fmla="*/ 1 h 32"/>
                <a:gd name="T4" fmla="*/ 10 w 45"/>
                <a:gd name="T5" fmla="*/ 2 h 32"/>
                <a:gd name="T6" fmla="*/ 16 w 45"/>
                <a:gd name="T7" fmla="*/ 2 h 32"/>
                <a:gd name="T8" fmla="*/ 8 w 45"/>
                <a:gd name="T9" fmla="*/ 1 h 32"/>
                <a:gd name="T10" fmla="*/ 8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6" name="Freeform 62"/>
            <p:cNvSpPr>
              <a:spLocks noChangeArrowheads="1"/>
            </p:cNvSpPr>
            <p:nvPr/>
          </p:nvSpPr>
          <p:spPr bwMode="auto">
            <a:xfrm>
              <a:off x="3908" y="1000"/>
              <a:ext cx="31" cy="52"/>
            </a:xfrm>
            <a:custGeom>
              <a:avLst/>
              <a:gdLst>
                <a:gd name="T0" fmla="*/ 13 w 35"/>
                <a:gd name="T1" fmla="*/ 0 h 74"/>
                <a:gd name="T2" fmla="*/ 10 w 35"/>
                <a:gd name="T3" fmla="*/ 1 h 74"/>
                <a:gd name="T4" fmla="*/ 4 w 35"/>
                <a:gd name="T5" fmla="*/ 3 h 74"/>
                <a:gd name="T6" fmla="*/ 0 w 35"/>
                <a:gd name="T7" fmla="*/ 5 h 74"/>
                <a:gd name="T8" fmla="*/ 4 w 35"/>
                <a:gd name="T9" fmla="*/ 6 h 74"/>
                <a:gd name="T10" fmla="*/ 9 w 35"/>
                <a:gd name="T11" fmla="*/ 5 h 74"/>
                <a:gd name="T12" fmla="*/ 15 w 35"/>
                <a:gd name="T13" fmla="*/ 3 h 74"/>
                <a:gd name="T14" fmla="*/ 13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7" name="Freeform 63"/>
            <p:cNvSpPr>
              <a:spLocks noChangeArrowheads="1"/>
            </p:cNvSpPr>
            <p:nvPr/>
          </p:nvSpPr>
          <p:spPr bwMode="auto">
            <a:xfrm>
              <a:off x="3967" y="992"/>
              <a:ext cx="22" cy="51"/>
            </a:xfrm>
            <a:custGeom>
              <a:avLst/>
              <a:gdLst>
                <a:gd name="T0" fmla="*/ 5 w 25"/>
                <a:gd name="T1" fmla="*/ 1 h 73"/>
                <a:gd name="T2" fmla="*/ 4 w 25"/>
                <a:gd name="T3" fmla="*/ 1 h 73"/>
                <a:gd name="T4" fmla="*/ 0 w 25"/>
                <a:gd name="T5" fmla="*/ 1 h 73"/>
                <a:gd name="T6" fmla="*/ 6 w 25"/>
                <a:gd name="T7" fmla="*/ 3 h 73"/>
                <a:gd name="T8" fmla="*/ 10 w 25"/>
                <a:gd name="T9" fmla="*/ 4 h 73"/>
                <a:gd name="T10" fmla="*/ 7 w 25"/>
                <a:gd name="T11" fmla="*/ 1 h 73"/>
                <a:gd name="T12" fmla="*/ 5 w 25"/>
                <a:gd name="T13" fmla="*/ 1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8" name="Freeform 64"/>
            <p:cNvSpPr>
              <a:spLocks noChangeArrowheads="1"/>
            </p:cNvSpPr>
            <p:nvPr/>
          </p:nvSpPr>
          <p:spPr bwMode="auto">
            <a:xfrm>
              <a:off x="3992" y="976"/>
              <a:ext cx="12" cy="23"/>
            </a:xfrm>
            <a:custGeom>
              <a:avLst/>
              <a:gdLst>
                <a:gd name="T0" fmla="*/ 3 w 14"/>
                <a:gd name="T1" fmla="*/ 0 h 33"/>
                <a:gd name="T2" fmla="*/ 1 w 14"/>
                <a:gd name="T3" fmla="*/ 1 h 33"/>
                <a:gd name="T4" fmla="*/ 3 w 14"/>
                <a:gd name="T5" fmla="*/ 2 h 33"/>
                <a:gd name="T6" fmla="*/ 3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39" name="Freeform 65"/>
            <p:cNvSpPr>
              <a:spLocks noChangeArrowheads="1"/>
            </p:cNvSpPr>
            <p:nvPr/>
          </p:nvSpPr>
          <p:spPr bwMode="auto">
            <a:xfrm>
              <a:off x="4004" y="987"/>
              <a:ext cx="24" cy="45"/>
            </a:xfrm>
            <a:custGeom>
              <a:avLst/>
              <a:gdLst>
                <a:gd name="T0" fmla="*/ 3 w 28"/>
                <a:gd name="T1" fmla="*/ 0 h 64"/>
                <a:gd name="T2" fmla="*/ 3 w 28"/>
                <a:gd name="T3" fmla="*/ 1 h 64"/>
                <a:gd name="T4" fmla="*/ 7 w 28"/>
                <a:gd name="T5" fmla="*/ 2 h 64"/>
                <a:gd name="T6" fmla="*/ 3 w 28"/>
                <a:gd name="T7" fmla="*/ 3 h 64"/>
                <a:gd name="T8" fmla="*/ 0 w 28"/>
                <a:gd name="T9" fmla="*/ 4 h 64"/>
                <a:gd name="T10" fmla="*/ 3 w 28"/>
                <a:gd name="T11" fmla="*/ 5 h 64"/>
                <a:gd name="T12" fmla="*/ 9 w 28"/>
                <a:gd name="T13" fmla="*/ 2 h 64"/>
                <a:gd name="T14" fmla="*/ 3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0" name="Freeform 66"/>
            <p:cNvSpPr>
              <a:spLocks noChangeArrowheads="1"/>
            </p:cNvSpPr>
            <p:nvPr/>
          </p:nvSpPr>
          <p:spPr bwMode="auto">
            <a:xfrm>
              <a:off x="3694" y="1052"/>
              <a:ext cx="14" cy="25"/>
            </a:xfrm>
            <a:custGeom>
              <a:avLst/>
              <a:gdLst>
                <a:gd name="T0" fmla="*/ 6 w 16"/>
                <a:gd name="T1" fmla="*/ 1 h 36"/>
                <a:gd name="T2" fmla="*/ 0 w 16"/>
                <a:gd name="T3" fmla="*/ 1 h 36"/>
                <a:gd name="T4" fmla="*/ 4 w 16"/>
                <a:gd name="T5" fmla="*/ 1 h 36"/>
                <a:gd name="T6" fmla="*/ 6 w 16"/>
                <a:gd name="T7" fmla="*/ 1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1" name="Freeform 67"/>
            <p:cNvSpPr>
              <a:spLocks noChangeArrowheads="1"/>
            </p:cNvSpPr>
            <p:nvPr/>
          </p:nvSpPr>
          <p:spPr bwMode="auto">
            <a:xfrm>
              <a:off x="3683" y="1030"/>
              <a:ext cx="11" cy="14"/>
            </a:xfrm>
            <a:custGeom>
              <a:avLst/>
              <a:gdLst>
                <a:gd name="T0" fmla="*/ 3 w 13"/>
                <a:gd name="T1" fmla="*/ 1 h 20"/>
                <a:gd name="T2" fmla="*/ 1 w 13"/>
                <a:gd name="T3" fmla="*/ 1 h 20"/>
                <a:gd name="T4" fmla="*/ 3 w 13"/>
                <a:gd name="T5" fmla="*/ 2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2" name="Freeform 68"/>
            <p:cNvSpPr>
              <a:spLocks noChangeArrowheads="1"/>
            </p:cNvSpPr>
            <p:nvPr/>
          </p:nvSpPr>
          <p:spPr bwMode="auto">
            <a:xfrm>
              <a:off x="3678" y="1013"/>
              <a:ext cx="14" cy="14"/>
            </a:xfrm>
            <a:custGeom>
              <a:avLst/>
              <a:gdLst>
                <a:gd name="T0" fmla="*/ 4 w 16"/>
                <a:gd name="T1" fmla="*/ 1 h 19"/>
                <a:gd name="T2" fmla="*/ 0 w 16"/>
                <a:gd name="T3" fmla="*/ 1 h 19"/>
                <a:gd name="T4" fmla="*/ 5 w 16"/>
                <a:gd name="T5" fmla="*/ 2 h 19"/>
                <a:gd name="T6" fmla="*/ 4 w 16"/>
                <a:gd name="T7" fmla="*/ 1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3" name="Freeform 69"/>
            <p:cNvSpPr>
              <a:spLocks noChangeArrowheads="1"/>
            </p:cNvSpPr>
            <p:nvPr/>
          </p:nvSpPr>
          <p:spPr bwMode="auto">
            <a:xfrm>
              <a:off x="3664" y="976"/>
              <a:ext cx="13" cy="18"/>
            </a:xfrm>
            <a:custGeom>
              <a:avLst/>
              <a:gdLst>
                <a:gd name="T0" fmla="*/ 6 w 14"/>
                <a:gd name="T1" fmla="*/ 0 h 25"/>
                <a:gd name="T2" fmla="*/ 0 w 14"/>
                <a:gd name="T3" fmla="*/ 1 h 25"/>
                <a:gd name="T4" fmla="*/ 7 w 14"/>
                <a:gd name="T5" fmla="*/ 2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4" name="Freeform 70"/>
            <p:cNvSpPr>
              <a:spLocks noChangeArrowheads="1"/>
            </p:cNvSpPr>
            <p:nvPr/>
          </p:nvSpPr>
          <p:spPr bwMode="auto">
            <a:xfrm>
              <a:off x="3667" y="999"/>
              <a:ext cx="18" cy="13"/>
            </a:xfrm>
            <a:custGeom>
              <a:avLst/>
              <a:gdLst>
                <a:gd name="T0" fmla="*/ 3 w 22"/>
                <a:gd name="T1" fmla="*/ 0 h 18"/>
                <a:gd name="T2" fmla="*/ 5 w 22"/>
                <a:gd name="T3" fmla="*/ 2 h 18"/>
                <a:gd name="T4" fmla="*/ 3 w 22"/>
                <a:gd name="T5" fmla="*/ 1 h 18"/>
                <a:gd name="T6" fmla="*/ 3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5" name="Freeform 71"/>
            <p:cNvSpPr>
              <a:spLocks noChangeArrowheads="1"/>
            </p:cNvSpPr>
            <p:nvPr/>
          </p:nvSpPr>
          <p:spPr bwMode="auto">
            <a:xfrm>
              <a:off x="4628" y="1582"/>
              <a:ext cx="52" cy="56"/>
            </a:xfrm>
            <a:custGeom>
              <a:avLst/>
              <a:gdLst>
                <a:gd name="T0" fmla="*/ 3 w 60"/>
                <a:gd name="T1" fmla="*/ 1 h 81"/>
                <a:gd name="T2" fmla="*/ 3 w 60"/>
                <a:gd name="T3" fmla="*/ 1 h 81"/>
                <a:gd name="T4" fmla="*/ 6 w 60"/>
                <a:gd name="T5" fmla="*/ 3 h 81"/>
                <a:gd name="T6" fmla="*/ 10 w 60"/>
                <a:gd name="T7" fmla="*/ 4 h 81"/>
                <a:gd name="T8" fmla="*/ 15 w 60"/>
                <a:gd name="T9" fmla="*/ 5 h 81"/>
                <a:gd name="T10" fmla="*/ 19 w 60"/>
                <a:gd name="T11" fmla="*/ 6 h 81"/>
                <a:gd name="T12" fmla="*/ 19 w 60"/>
                <a:gd name="T13" fmla="*/ 4 h 81"/>
                <a:gd name="T14" fmla="*/ 16 w 60"/>
                <a:gd name="T15" fmla="*/ 3 h 81"/>
                <a:gd name="T16" fmla="*/ 9 w 60"/>
                <a:gd name="T17" fmla="*/ 1 h 81"/>
                <a:gd name="T18" fmla="*/ 3 w 60"/>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6" name="Freeform 72"/>
            <p:cNvSpPr>
              <a:spLocks noChangeArrowheads="1"/>
            </p:cNvSpPr>
            <p:nvPr/>
          </p:nvSpPr>
          <p:spPr bwMode="auto">
            <a:xfrm>
              <a:off x="4894" y="1536"/>
              <a:ext cx="61" cy="43"/>
            </a:xfrm>
            <a:custGeom>
              <a:avLst/>
              <a:gdLst>
                <a:gd name="T0" fmla="*/ 9 w 71"/>
                <a:gd name="T1" fmla="*/ 2 h 61"/>
                <a:gd name="T2" fmla="*/ 4 w 71"/>
                <a:gd name="T3" fmla="*/ 3 h 61"/>
                <a:gd name="T4" fmla="*/ 1 w 71"/>
                <a:gd name="T5" fmla="*/ 4 h 61"/>
                <a:gd name="T6" fmla="*/ 4 w 71"/>
                <a:gd name="T7" fmla="*/ 6 h 61"/>
                <a:gd name="T8" fmla="*/ 9 w 71"/>
                <a:gd name="T9" fmla="*/ 4 h 61"/>
                <a:gd name="T10" fmla="*/ 13 w 71"/>
                <a:gd name="T11" fmla="*/ 2 h 61"/>
                <a:gd name="T12" fmla="*/ 18 w 71"/>
                <a:gd name="T13" fmla="*/ 0 h 61"/>
                <a:gd name="T14" fmla="*/ 25 w 71"/>
                <a:gd name="T15" fmla="*/ 1 h 61"/>
                <a:gd name="T16" fmla="*/ 12 w 71"/>
                <a:gd name="T17" fmla="*/ 2 h 61"/>
                <a:gd name="T18" fmla="*/ 9 w 71"/>
                <a:gd name="T19" fmla="*/ 2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7" name="Freeform 73"/>
            <p:cNvSpPr>
              <a:spLocks noChangeArrowheads="1"/>
            </p:cNvSpPr>
            <p:nvPr/>
          </p:nvSpPr>
          <p:spPr bwMode="auto">
            <a:xfrm>
              <a:off x="4710" y="1513"/>
              <a:ext cx="20" cy="21"/>
            </a:xfrm>
            <a:custGeom>
              <a:avLst/>
              <a:gdLst>
                <a:gd name="T0" fmla="*/ 3 w 23"/>
                <a:gd name="T1" fmla="*/ 0 h 30"/>
                <a:gd name="T2" fmla="*/ 0 w 23"/>
                <a:gd name="T3" fmla="*/ 1 h 30"/>
                <a:gd name="T4" fmla="*/ 4 w 23"/>
                <a:gd name="T5" fmla="*/ 3 h 30"/>
                <a:gd name="T6" fmla="*/ 3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8" name="Freeform 74"/>
            <p:cNvSpPr>
              <a:spLocks noChangeArrowheads="1"/>
            </p:cNvSpPr>
            <p:nvPr/>
          </p:nvSpPr>
          <p:spPr bwMode="auto">
            <a:xfrm>
              <a:off x="4701" y="1492"/>
              <a:ext cx="23" cy="16"/>
            </a:xfrm>
            <a:custGeom>
              <a:avLst/>
              <a:gdLst>
                <a:gd name="T0" fmla="*/ 9 w 26"/>
                <a:gd name="T1" fmla="*/ 0 h 23"/>
                <a:gd name="T2" fmla="*/ 0 w 26"/>
                <a:gd name="T3" fmla="*/ 1 h 23"/>
                <a:gd name="T4" fmla="*/ 10 w 26"/>
                <a:gd name="T5" fmla="*/ 1 h 23"/>
                <a:gd name="T6" fmla="*/ 9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49" name="Freeform 75"/>
            <p:cNvSpPr>
              <a:spLocks noChangeArrowheads="1"/>
            </p:cNvSpPr>
            <p:nvPr/>
          </p:nvSpPr>
          <p:spPr bwMode="auto">
            <a:xfrm>
              <a:off x="4525" y="1311"/>
              <a:ext cx="27" cy="31"/>
            </a:xfrm>
            <a:custGeom>
              <a:avLst/>
              <a:gdLst>
                <a:gd name="T0" fmla="*/ 8 w 32"/>
                <a:gd name="T1" fmla="*/ 0 h 44"/>
                <a:gd name="T2" fmla="*/ 3 w 32"/>
                <a:gd name="T3" fmla="*/ 1 h 44"/>
                <a:gd name="T4" fmla="*/ 3 w 32"/>
                <a:gd name="T5" fmla="*/ 3 h 44"/>
                <a:gd name="T6" fmla="*/ 7 w 32"/>
                <a:gd name="T7" fmla="*/ 3 h 44"/>
                <a:gd name="T8" fmla="*/ 8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0" name="Freeform 76"/>
            <p:cNvSpPr>
              <a:spLocks noChangeArrowheads="1"/>
            </p:cNvSpPr>
            <p:nvPr/>
          </p:nvSpPr>
          <p:spPr bwMode="auto">
            <a:xfrm>
              <a:off x="4564" y="1351"/>
              <a:ext cx="30" cy="31"/>
            </a:xfrm>
            <a:custGeom>
              <a:avLst/>
              <a:gdLst>
                <a:gd name="T0" fmla="*/ 12 w 34"/>
                <a:gd name="T1" fmla="*/ 0 h 44"/>
                <a:gd name="T2" fmla="*/ 4 w 34"/>
                <a:gd name="T3" fmla="*/ 1 h 44"/>
                <a:gd name="T4" fmla="*/ 6 w 34"/>
                <a:gd name="T5" fmla="*/ 3 h 44"/>
                <a:gd name="T6" fmla="*/ 11 w 34"/>
                <a:gd name="T7" fmla="*/ 3 h 44"/>
                <a:gd name="T8" fmla="*/ 12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1" name="Freeform 77"/>
            <p:cNvSpPr>
              <a:spLocks noChangeArrowheads="1"/>
            </p:cNvSpPr>
            <p:nvPr/>
          </p:nvSpPr>
          <p:spPr bwMode="auto">
            <a:xfrm>
              <a:off x="4595" y="1410"/>
              <a:ext cx="32" cy="26"/>
            </a:xfrm>
            <a:custGeom>
              <a:avLst/>
              <a:gdLst>
                <a:gd name="T0" fmla="*/ 10 w 38"/>
                <a:gd name="T1" fmla="*/ 1 h 37"/>
                <a:gd name="T2" fmla="*/ 3 w 38"/>
                <a:gd name="T3" fmla="*/ 1 h 37"/>
                <a:gd name="T4" fmla="*/ 4 w 38"/>
                <a:gd name="T5" fmla="*/ 2 h 37"/>
                <a:gd name="T6" fmla="*/ 8 w 38"/>
                <a:gd name="T7" fmla="*/ 3 h 37"/>
                <a:gd name="T8" fmla="*/ 10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2" name="Freeform 78"/>
            <p:cNvSpPr>
              <a:spLocks noChangeArrowheads="1"/>
            </p:cNvSpPr>
            <p:nvPr/>
          </p:nvSpPr>
          <p:spPr bwMode="auto">
            <a:xfrm>
              <a:off x="4634" y="1400"/>
              <a:ext cx="32" cy="25"/>
            </a:xfrm>
            <a:custGeom>
              <a:avLst/>
              <a:gdLst>
                <a:gd name="T0" fmla="*/ 10 w 38"/>
                <a:gd name="T1" fmla="*/ 1 h 34"/>
                <a:gd name="T2" fmla="*/ 3 w 38"/>
                <a:gd name="T3" fmla="*/ 1 h 34"/>
                <a:gd name="T4" fmla="*/ 5 w 38"/>
                <a:gd name="T5" fmla="*/ 3 h 34"/>
                <a:gd name="T6" fmla="*/ 8 w 38"/>
                <a:gd name="T7" fmla="*/ 3 h 34"/>
                <a:gd name="T8" fmla="*/ 10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3" name="Freeform 79"/>
            <p:cNvSpPr>
              <a:spLocks noChangeArrowheads="1"/>
            </p:cNvSpPr>
            <p:nvPr/>
          </p:nvSpPr>
          <p:spPr bwMode="auto">
            <a:xfrm>
              <a:off x="4623" y="1367"/>
              <a:ext cx="30" cy="19"/>
            </a:xfrm>
            <a:custGeom>
              <a:avLst/>
              <a:gdLst>
                <a:gd name="T0" fmla="*/ 11 w 35"/>
                <a:gd name="T1" fmla="*/ 1 h 27"/>
                <a:gd name="T2" fmla="*/ 3 w 35"/>
                <a:gd name="T3" fmla="*/ 1 h 27"/>
                <a:gd name="T4" fmla="*/ 4 w 35"/>
                <a:gd name="T5" fmla="*/ 1 h 27"/>
                <a:gd name="T6" fmla="*/ 8 w 35"/>
                <a:gd name="T7" fmla="*/ 1 h 27"/>
                <a:gd name="T8" fmla="*/ 11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4" name="Freeform 80"/>
            <p:cNvSpPr>
              <a:spLocks noChangeArrowheads="1"/>
            </p:cNvSpPr>
            <p:nvPr/>
          </p:nvSpPr>
          <p:spPr bwMode="auto">
            <a:xfrm>
              <a:off x="4593" y="1343"/>
              <a:ext cx="30" cy="33"/>
            </a:xfrm>
            <a:custGeom>
              <a:avLst/>
              <a:gdLst>
                <a:gd name="T0" fmla="*/ 9 w 35"/>
                <a:gd name="T1" fmla="*/ 1 h 47"/>
                <a:gd name="T2" fmla="*/ 7 w 35"/>
                <a:gd name="T3" fmla="*/ 1 h 47"/>
                <a:gd name="T4" fmla="*/ 3 w 35"/>
                <a:gd name="T5" fmla="*/ 2 h 47"/>
                <a:gd name="T6" fmla="*/ 7 w 35"/>
                <a:gd name="T7" fmla="*/ 3 h 47"/>
                <a:gd name="T8" fmla="*/ 9 w 35"/>
                <a:gd name="T9" fmla="*/ 3 h 47"/>
                <a:gd name="T10" fmla="*/ 9 w 35"/>
                <a:gd name="T11" fmla="*/ 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5" name="Freeform 81"/>
            <p:cNvSpPr>
              <a:spLocks noChangeArrowheads="1"/>
            </p:cNvSpPr>
            <p:nvPr/>
          </p:nvSpPr>
          <p:spPr bwMode="auto">
            <a:xfrm>
              <a:off x="4556" y="1329"/>
              <a:ext cx="27" cy="24"/>
            </a:xfrm>
            <a:custGeom>
              <a:avLst/>
              <a:gdLst>
                <a:gd name="T0" fmla="*/ 7 w 32"/>
                <a:gd name="T1" fmla="*/ 1 h 35"/>
                <a:gd name="T2" fmla="*/ 3 w 32"/>
                <a:gd name="T3" fmla="*/ 1 h 35"/>
                <a:gd name="T4" fmla="*/ 3 w 32"/>
                <a:gd name="T5" fmla="*/ 1 h 35"/>
                <a:gd name="T6" fmla="*/ 7 w 32"/>
                <a:gd name="T7" fmla="*/ 2 h 35"/>
                <a:gd name="T8" fmla="*/ 7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6" name="Freeform 82"/>
            <p:cNvSpPr>
              <a:spLocks noChangeArrowheads="1"/>
            </p:cNvSpPr>
            <p:nvPr/>
          </p:nvSpPr>
          <p:spPr bwMode="auto">
            <a:xfrm>
              <a:off x="4602" y="1378"/>
              <a:ext cx="27" cy="24"/>
            </a:xfrm>
            <a:custGeom>
              <a:avLst/>
              <a:gdLst>
                <a:gd name="T0" fmla="*/ 7 w 32"/>
                <a:gd name="T1" fmla="*/ 1 h 35"/>
                <a:gd name="T2" fmla="*/ 3 w 32"/>
                <a:gd name="T3" fmla="*/ 1 h 35"/>
                <a:gd name="T4" fmla="*/ 3 w 32"/>
                <a:gd name="T5" fmla="*/ 1 h 35"/>
                <a:gd name="T6" fmla="*/ 7 w 32"/>
                <a:gd name="T7" fmla="*/ 2 h 35"/>
                <a:gd name="T8" fmla="*/ 7 w 32"/>
                <a:gd name="T9" fmla="*/ 1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7" name="Freeform 83"/>
            <p:cNvSpPr>
              <a:spLocks noChangeArrowheads="1"/>
            </p:cNvSpPr>
            <p:nvPr/>
          </p:nvSpPr>
          <p:spPr bwMode="auto">
            <a:xfrm>
              <a:off x="2750" y="93"/>
              <a:ext cx="162" cy="101"/>
            </a:xfrm>
            <a:custGeom>
              <a:avLst/>
              <a:gdLst>
                <a:gd name="T0" fmla="*/ 59 w 189"/>
                <a:gd name="T1" fmla="*/ 1 h 144"/>
                <a:gd name="T2" fmla="*/ 63 w 189"/>
                <a:gd name="T3" fmla="*/ 1 h 144"/>
                <a:gd name="T4" fmla="*/ 64 w 189"/>
                <a:gd name="T5" fmla="*/ 1 h 144"/>
                <a:gd name="T6" fmla="*/ 63 w 189"/>
                <a:gd name="T7" fmla="*/ 2 h 144"/>
                <a:gd name="T8" fmla="*/ 44 w 189"/>
                <a:gd name="T9" fmla="*/ 4 h 144"/>
                <a:gd name="T10" fmla="*/ 38 w 189"/>
                <a:gd name="T11" fmla="*/ 5 h 144"/>
                <a:gd name="T12" fmla="*/ 33 w 189"/>
                <a:gd name="T13" fmla="*/ 6 h 144"/>
                <a:gd name="T14" fmla="*/ 24 w 189"/>
                <a:gd name="T15" fmla="*/ 7 h 144"/>
                <a:gd name="T16" fmla="*/ 25 w 189"/>
                <a:gd name="T17" fmla="*/ 8 h 144"/>
                <a:gd name="T18" fmla="*/ 28 w 189"/>
                <a:gd name="T19" fmla="*/ 10 h 144"/>
                <a:gd name="T20" fmla="*/ 37 w 189"/>
                <a:gd name="T21" fmla="*/ 11 h 144"/>
                <a:gd name="T22" fmla="*/ 33 w 189"/>
                <a:gd name="T23" fmla="*/ 12 h 144"/>
                <a:gd name="T24" fmla="*/ 28 w 189"/>
                <a:gd name="T25" fmla="*/ 11 h 144"/>
                <a:gd name="T26" fmla="*/ 24 w 189"/>
                <a:gd name="T27" fmla="*/ 11 h 144"/>
                <a:gd name="T28" fmla="*/ 7 w 189"/>
                <a:gd name="T29" fmla="*/ 10 h 144"/>
                <a:gd name="T30" fmla="*/ 7 w 189"/>
                <a:gd name="T31" fmla="*/ 9 h 144"/>
                <a:gd name="T32" fmla="*/ 15 w 189"/>
                <a:gd name="T33" fmla="*/ 8 h 144"/>
                <a:gd name="T34" fmla="*/ 18 w 189"/>
                <a:gd name="T35" fmla="*/ 6 h 144"/>
                <a:gd name="T36" fmla="*/ 15 w 189"/>
                <a:gd name="T37" fmla="*/ 6 h 144"/>
                <a:gd name="T38" fmla="*/ 24 w 189"/>
                <a:gd name="T39" fmla="*/ 4 h 144"/>
                <a:gd name="T40" fmla="*/ 33 w 189"/>
                <a:gd name="T41" fmla="*/ 3 h 144"/>
                <a:gd name="T42" fmla="*/ 39 w 189"/>
                <a:gd name="T43" fmla="*/ 2 h 144"/>
                <a:gd name="T44" fmla="*/ 59 w 189"/>
                <a:gd name="T45" fmla="*/ 1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8" name="Freeform 84"/>
            <p:cNvSpPr>
              <a:spLocks noChangeArrowheads="1"/>
            </p:cNvSpPr>
            <p:nvPr/>
          </p:nvSpPr>
          <p:spPr bwMode="auto">
            <a:xfrm>
              <a:off x="2847" y="191"/>
              <a:ext cx="46" cy="11"/>
            </a:xfrm>
            <a:custGeom>
              <a:avLst/>
              <a:gdLst>
                <a:gd name="T0" fmla="*/ 9 w 53"/>
                <a:gd name="T1" fmla="*/ 0 h 17"/>
                <a:gd name="T2" fmla="*/ 4 w 53"/>
                <a:gd name="T3" fmla="*/ 1 h 17"/>
                <a:gd name="T4" fmla="*/ 12 w 53"/>
                <a:gd name="T5" fmla="*/ 1 h 17"/>
                <a:gd name="T6" fmla="*/ 16 w 53"/>
                <a:gd name="T7" fmla="*/ 1 h 17"/>
                <a:gd name="T8" fmla="*/ 9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59" name="Freeform 85"/>
            <p:cNvSpPr>
              <a:spLocks noChangeArrowheads="1"/>
            </p:cNvSpPr>
            <p:nvPr/>
          </p:nvSpPr>
          <p:spPr bwMode="auto">
            <a:xfrm>
              <a:off x="3082" y="45"/>
              <a:ext cx="49" cy="26"/>
            </a:xfrm>
            <a:custGeom>
              <a:avLst/>
              <a:gdLst>
                <a:gd name="T0" fmla="*/ 20 w 57"/>
                <a:gd name="T1" fmla="*/ 1 h 37"/>
                <a:gd name="T2" fmla="*/ 8 w 57"/>
                <a:gd name="T3" fmla="*/ 2 h 37"/>
                <a:gd name="T4" fmla="*/ 3 w 57"/>
                <a:gd name="T5" fmla="*/ 3 h 37"/>
                <a:gd name="T6" fmla="*/ 3 w 57"/>
                <a:gd name="T7" fmla="*/ 1 h 37"/>
                <a:gd name="T8" fmla="*/ 7 w 57"/>
                <a:gd name="T9" fmla="*/ 0 h 37"/>
                <a:gd name="T10" fmla="*/ 20 w 57"/>
                <a:gd name="T11" fmla="*/ 1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0" name="Freeform 86"/>
            <p:cNvSpPr>
              <a:spLocks noChangeArrowheads="1"/>
            </p:cNvSpPr>
            <p:nvPr/>
          </p:nvSpPr>
          <p:spPr bwMode="auto">
            <a:xfrm>
              <a:off x="3117" y="57"/>
              <a:ext cx="58" cy="19"/>
            </a:xfrm>
            <a:custGeom>
              <a:avLst/>
              <a:gdLst>
                <a:gd name="T0" fmla="*/ 9 w 68"/>
                <a:gd name="T1" fmla="*/ 0 h 26"/>
                <a:gd name="T2" fmla="*/ 3 w 68"/>
                <a:gd name="T3" fmla="*/ 1 h 26"/>
                <a:gd name="T4" fmla="*/ 19 w 68"/>
                <a:gd name="T5" fmla="*/ 3 h 26"/>
                <a:gd name="T6" fmla="*/ 20 w 68"/>
                <a:gd name="T7" fmla="*/ 3 h 26"/>
                <a:gd name="T8" fmla="*/ 9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1" name="Freeform 87"/>
            <p:cNvSpPr>
              <a:spLocks noChangeArrowheads="1"/>
            </p:cNvSpPr>
            <p:nvPr/>
          </p:nvSpPr>
          <p:spPr bwMode="auto">
            <a:xfrm>
              <a:off x="3179" y="60"/>
              <a:ext cx="58" cy="30"/>
            </a:xfrm>
            <a:custGeom>
              <a:avLst/>
              <a:gdLst>
                <a:gd name="T0" fmla="*/ 20 w 66"/>
                <a:gd name="T1" fmla="*/ 1 h 43"/>
                <a:gd name="T2" fmla="*/ 11 w 66"/>
                <a:gd name="T3" fmla="*/ 1 h 43"/>
                <a:gd name="T4" fmla="*/ 4 w 66"/>
                <a:gd name="T5" fmla="*/ 1 h 43"/>
                <a:gd name="T6" fmla="*/ 4 w 66"/>
                <a:gd name="T7" fmla="*/ 3 h 43"/>
                <a:gd name="T8" fmla="*/ 13 w 66"/>
                <a:gd name="T9" fmla="*/ 3 h 43"/>
                <a:gd name="T10" fmla="*/ 25 w 66"/>
                <a:gd name="T11" fmla="*/ 2 h 43"/>
                <a:gd name="T12" fmla="*/ 20 w 66"/>
                <a:gd name="T13" fmla="*/ 1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2" name="Freeform 88"/>
            <p:cNvSpPr>
              <a:spLocks noChangeArrowheads="1"/>
            </p:cNvSpPr>
            <p:nvPr/>
          </p:nvSpPr>
          <p:spPr bwMode="auto">
            <a:xfrm>
              <a:off x="3581" y="85"/>
              <a:ext cx="101" cy="29"/>
            </a:xfrm>
            <a:custGeom>
              <a:avLst/>
              <a:gdLst>
                <a:gd name="T0" fmla="*/ 5 w 117"/>
                <a:gd name="T1" fmla="*/ 0 h 41"/>
                <a:gd name="T2" fmla="*/ 3 w 117"/>
                <a:gd name="T3" fmla="*/ 1 h 41"/>
                <a:gd name="T4" fmla="*/ 18 w 117"/>
                <a:gd name="T5" fmla="*/ 3 h 41"/>
                <a:gd name="T6" fmla="*/ 27 w 117"/>
                <a:gd name="T7" fmla="*/ 3 h 41"/>
                <a:gd name="T8" fmla="*/ 41 w 117"/>
                <a:gd name="T9" fmla="*/ 2 h 41"/>
                <a:gd name="T10" fmla="*/ 28 w 117"/>
                <a:gd name="T11" fmla="*/ 1 h 41"/>
                <a:gd name="T12" fmla="*/ 5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3" name="Freeform 89"/>
            <p:cNvSpPr>
              <a:spLocks noChangeArrowheads="1"/>
            </p:cNvSpPr>
            <p:nvPr/>
          </p:nvSpPr>
          <p:spPr bwMode="auto">
            <a:xfrm>
              <a:off x="3684" y="84"/>
              <a:ext cx="53" cy="23"/>
            </a:xfrm>
            <a:custGeom>
              <a:avLst/>
              <a:gdLst>
                <a:gd name="T0" fmla="*/ 11 w 62"/>
                <a:gd name="T1" fmla="*/ 1 h 32"/>
                <a:gd name="T2" fmla="*/ 20 w 62"/>
                <a:gd name="T3" fmla="*/ 1 h 32"/>
                <a:gd name="T4" fmla="*/ 10 w 62"/>
                <a:gd name="T5" fmla="*/ 3 h 32"/>
                <a:gd name="T6" fmla="*/ 3 w 62"/>
                <a:gd name="T7" fmla="*/ 2 h 32"/>
                <a:gd name="T8" fmla="*/ 11 w 62"/>
                <a:gd name="T9" fmla="*/ 1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4" name="Freeform 90"/>
            <p:cNvSpPr>
              <a:spLocks noChangeArrowheads="1"/>
            </p:cNvSpPr>
            <p:nvPr/>
          </p:nvSpPr>
          <p:spPr bwMode="auto">
            <a:xfrm>
              <a:off x="3660" y="111"/>
              <a:ext cx="42" cy="16"/>
            </a:xfrm>
            <a:custGeom>
              <a:avLst/>
              <a:gdLst>
                <a:gd name="T0" fmla="*/ 7 w 49"/>
                <a:gd name="T1" fmla="*/ 1 h 23"/>
                <a:gd name="T2" fmla="*/ 3 w 49"/>
                <a:gd name="T3" fmla="*/ 1 h 23"/>
                <a:gd name="T4" fmla="*/ 13 w 49"/>
                <a:gd name="T5" fmla="*/ 2 h 23"/>
                <a:gd name="T6" fmla="*/ 7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5" name="Freeform 91"/>
            <p:cNvSpPr>
              <a:spLocks noChangeArrowheads="1"/>
            </p:cNvSpPr>
            <p:nvPr/>
          </p:nvSpPr>
          <p:spPr bwMode="auto">
            <a:xfrm>
              <a:off x="3950" y="321"/>
              <a:ext cx="87" cy="106"/>
            </a:xfrm>
            <a:custGeom>
              <a:avLst/>
              <a:gdLst>
                <a:gd name="T0" fmla="*/ 3 w 102"/>
                <a:gd name="T1" fmla="*/ 0 h 152"/>
                <a:gd name="T2" fmla="*/ 0 w 102"/>
                <a:gd name="T3" fmla="*/ 1 h 152"/>
                <a:gd name="T4" fmla="*/ 5 w 102"/>
                <a:gd name="T5" fmla="*/ 3 h 152"/>
                <a:gd name="T6" fmla="*/ 11 w 102"/>
                <a:gd name="T7" fmla="*/ 6 h 152"/>
                <a:gd name="T8" fmla="*/ 12 w 102"/>
                <a:gd name="T9" fmla="*/ 8 h 152"/>
                <a:gd name="T10" fmla="*/ 26 w 102"/>
                <a:gd name="T11" fmla="*/ 12 h 152"/>
                <a:gd name="T12" fmla="*/ 27 w 102"/>
                <a:gd name="T13" fmla="*/ 10 h 152"/>
                <a:gd name="T14" fmla="*/ 24 w 102"/>
                <a:gd name="T15" fmla="*/ 8 h 152"/>
                <a:gd name="T16" fmla="*/ 20 w 102"/>
                <a:gd name="T17" fmla="*/ 7 h 152"/>
                <a:gd name="T18" fmla="*/ 17 w 102"/>
                <a:gd name="T19" fmla="*/ 6 h 152"/>
                <a:gd name="T20" fmla="*/ 14 w 102"/>
                <a:gd name="T21" fmla="*/ 3 h 152"/>
                <a:gd name="T22" fmla="*/ 3 w 102"/>
                <a:gd name="T23" fmla="*/ 1 h 152"/>
                <a:gd name="T24" fmla="*/ 3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6" name="Freeform 92"/>
            <p:cNvSpPr>
              <a:spLocks noChangeArrowheads="1"/>
            </p:cNvSpPr>
            <p:nvPr/>
          </p:nvSpPr>
          <p:spPr bwMode="auto">
            <a:xfrm>
              <a:off x="4020" y="431"/>
              <a:ext cx="63" cy="73"/>
            </a:xfrm>
            <a:custGeom>
              <a:avLst/>
              <a:gdLst>
                <a:gd name="T0" fmla="*/ 20 w 74"/>
                <a:gd name="T1" fmla="*/ 2 h 103"/>
                <a:gd name="T2" fmla="*/ 24 w 74"/>
                <a:gd name="T3" fmla="*/ 4 h 103"/>
                <a:gd name="T4" fmla="*/ 10 w 74"/>
                <a:gd name="T5" fmla="*/ 8 h 103"/>
                <a:gd name="T6" fmla="*/ 10 w 74"/>
                <a:gd name="T7" fmla="*/ 9 h 103"/>
                <a:gd name="T8" fmla="*/ 7 w 74"/>
                <a:gd name="T9" fmla="*/ 8 h 103"/>
                <a:gd name="T10" fmla="*/ 3 w 74"/>
                <a:gd name="T11" fmla="*/ 8 h 103"/>
                <a:gd name="T12" fmla="*/ 0 w 74"/>
                <a:gd name="T13" fmla="*/ 8 h 103"/>
                <a:gd name="T14" fmla="*/ 3 w 74"/>
                <a:gd name="T15" fmla="*/ 6 h 103"/>
                <a:gd name="T16" fmla="*/ 4 w 74"/>
                <a:gd name="T17" fmla="*/ 4 h 103"/>
                <a:gd name="T18" fmla="*/ 2 w 74"/>
                <a:gd name="T19" fmla="*/ 2 h 103"/>
                <a:gd name="T20" fmla="*/ 3 w 74"/>
                <a:gd name="T21" fmla="*/ 1 h 103"/>
                <a:gd name="T22" fmla="*/ 9 w 74"/>
                <a:gd name="T23" fmla="*/ 2 h 103"/>
                <a:gd name="T24" fmla="*/ 12 w 74"/>
                <a:gd name="T25" fmla="*/ 3 h 103"/>
                <a:gd name="T26" fmla="*/ 20 w 74"/>
                <a:gd name="T27" fmla="*/ 2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7" name="Freeform 93"/>
            <p:cNvSpPr>
              <a:spLocks noChangeArrowheads="1"/>
            </p:cNvSpPr>
            <p:nvPr/>
          </p:nvSpPr>
          <p:spPr bwMode="auto">
            <a:xfrm>
              <a:off x="3978" y="506"/>
              <a:ext cx="126" cy="176"/>
            </a:xfrm>
            <a:custGeom>
              <a:avLst/>
              <a:gdLst>
                <a:gd name="T0" fmla="*/ 30 w 146"/>
                <a:gd name="T1" fmla="*/ 8 h 252"/>
                <a:gd name="T2" fmla="*/ 23 w 146"/>
                <a:gd name="T3" fmla="*/ 8 h 252"/>
                <a:gd name="T4" fmla="*/ 22 w 146"/>
                <a:gd name="T5" fmla="*/ 10 h 252"/>
                <a:gd name="T6" fmla="*/ 8 w 146"/>
                <a:gd name="T7" fmla="*/ 12 h 252"/>
                <a:gd name="T8" fmla="*/ 3 w 146"/>
                <a:gd name="T9" fmla="*/ 14 h 252"/>
                <a:gd name="T10" fmla="*/ 7 w 146"/>
                <a:gd name="T11" fmla="*/ 15 h 252"/>
                <a:gd name="T12" fmla="*/ 3 w 146"/>
                <a:gd name="T13" fmla="*/ 16 h 252"/>
                <a:gd name="T14" fmla="*/ 9 w 146"/>
                <a:gd name="T15" fmla="*/ 20 h 252"/>
                <a:gd name="T16" fmla="*/ 10 w 146"/>
                <a:gd name="T17" fmla="*/ 17 h 252"/>
                <a:gd name="T18" fmla="*/ 8 w 146"/>
                <a:gd name="T19" fmla="*/ 15 h 252"/>
                <a:gd name="T20" fmla="*/ 15 w 146"/>
                <a:gd name="T21" fmla="*/ 14 h 252"/>
                <a:gd name="T22" fmla="*/ 19 w 146"/>
                <a:gd name="T23" fmla="*/ 13 h 252"/>
                <a:gd name="T24" fmla="*/ 23 w 146"/>
                <a:gd name="T25" fmla="*/ 14 h 252"/>
                <a:gd name="T26" fmla="*/ 16 w 146"/>
                <a:gd name="T27" fmla="*/ 15 h 252"/>
                <a:gd name="T28" fmla="*/ 19 w 146"/>
                <a:gd name="T29" fmla="*/ 16 h 252"/>
                <a:gd name="T30" fmla="*/ 24 w 146"/>
                <a:gd name="T31" fmla="*/ 15 h 252"/>
                <a:gd name="T32" fmla="*/ 30 w 146"/>
                <a:gd name="T33" fmla="*/ 15 h 252"/>
                <a:gd name="T34" fmla="*/ 37 w 146"/>
                <a:gd name="T35" fmla="*/ 12 h 252"/>
                <a:gd name="T36" fmla="*/ 41 w 146"/>
                <a:gd name="T37" fmla="*/ 13 h 252"/>
                <a:gd name="T38" fmla="*/ 48 w 146"/>
                <a:gd name="T39" fmla="*/ 12 h 252"/>
                <a:gd name="T40" fmla="*/ 52 w 146"/>
                <a:gd name="T41" fmla="*/ 10 h 252"/>
                <a:gd name="T42" fmla="*/ 51 w 146"/>
                <a:gd name="T43" fmla="*/ 9 h 252"/>
                <a:gd name="T44" fmla="*/ 47 w 146"/>
                <a:gd name="T45" fmla="*/ 8 h 252"/>
                <a:gd name="T46" fmla="*/ 44 w 146"/>
                <a:gd name="T47" fmla="*/ 3 h 252"/>
                <a:gd name="T48" fmla="*/ 34 w 146"/>
                <a:gd name="T49" fmla="*/ 0 h 252"/>
                <a:gd name="T50" fmla="*/ 28 w 146"/>
                <a:gd name="T51" fmla="*/ 1 h 252"/>
                <a:gd name="T52" fmla="*/ 35 w 146"/>
                <a:gd name="T53" fmla="*/ 3 h 252"/>
                <a:gd name="T54" fmla="*/ 35 w 146"/>
                <a:gd name="T55" fmla="*/ 5 h 252"/>
                <a:gd name="T56" fmla="*/ 30 w 146"/>
                <a:gd name="T57" fmla="*/ 8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8" name="Freeform 94"/>
            <p:cNvSpPr>
              <a:spLocks noChangeArrowheads="1"/>
            </p:cNvSpPr>
            <p:nvPr/>
          </p:nvSpPr>
          <p:spPr bwMode="auto">
            <a:xfrm>
              <a:off x="2758" y="35"/>
              <a:ext cx="60" cy="28"/>
            </a:xfrm>
            <a:custGeom>
              <a:avLst/>
              <a:gdLst>
                <a:gd name="T0" fmla="*/ 21 w 70"/>
                <a:gd name="T1" fmla="*/ 0 h 40"/>
                <a:gd name="T2" fmla="*/ 22 w 70"/>
                <a:gd name="T3" fmla="*/ 2 h 40"/>
                <a:gd name="T4" fmla="*/ 14 w 70"/>
                <a:gd name="T5" fmla="*/ 2 h 40"/>
                <a:gd name="T6" fmla="*/ 11 w 70"/>
                <a:gd name="T7" fmla="*/ 4 h 40"/>
                <a:gd name="T8" fmla="*/ 3 w 70"/>
                <a:gd name="T9" fmla="*/ 3 h 40"/>
                <a:gd name="T10" fmla="*/ 1 w 70"/>
                <a:gd name="T11" fmla="*/ 3 h 40"/>
                <a:gd name="T12" fmla="*/ 11 w 70"/>
                <a:gd name="T13" fmla="*/ 2 h 40"/>
                <a:gd name="T14" fmla="*/ 21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69" name="Freeform 95"/>
            <p:cNvSpPr>
              <a:spLocks noChangeArrowheads="1"/>
            </p:cNvSpPr>
            <p:nvPr/>
          </p:nvSpPr>
          <p:spPr bwMode="auto">
            <a:xfrm>
              <a:off x="2635" y="43"/>
              <a:ext cx="22" cy="21"/>
            </a:xfrm>
            <a:custGeom>
              <a:avLst/>
              <a:gdLst>
                <a:gd name="T0" fmla="*/ 6 w 26"/>
                <a:gd name="T1" fmla="*/ 0 h 29"/>
                <a:gd name="T2" fmla="*/ 0 w 26"/>
                <a:gd name="T3" fmla="*/ 2 h 29"/>
                <a:gd name="T4" fmla="*/ 6 w 26"/>
                <a:gd name="T5" fmla="*/ 3 h 29"/>
                <a:gd name="T6" fmla="*/ 6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0" name="Freeform 96"/>
            <p:cNvSpPr>
              <a:spLocks noChangeArrowheads="1"/>
            </p:cNvSpPr>
            <p:nvPr/>
          </p:nvSpPr>
          <p:spPr bwMode="auto">
            <a:xfrm>
              <a:off x="2663" y="42"/>
              <a:ext cx="42" cy="25"/>
            </a:xfrm>
            <a:custGeom>
              <a:avLst/>
              <a:gdLst>
                <a:gd name="T0" fmla="*/ 5 w 49"/>
                <a:gd name="T1" fmla="*/ 1 h 36"/>
                <a:gd name="T2" fmla="*/ 0 w 49"/>
                <a:gd name="T3" fmla="*/ 1 h 36"/>
                <a:gd name="T4" fmla="*/ 3 w 49"/>
                <a:gd name="T5" fmla="*/ 2 h 36"/>
                <a:gd name="T6" fmla="*/ 6 w 49"/>
                <a:gd name="T7" fmla="*/ 3 h 36"/>
                <a:gd name="T8" fmla="*/ 13 w 49"/>
                <a:gd name="T9" fmla="*/ 2 h 36"/>
                <a:gd name="T10" fmla="*/ 5 w 49"/>
                <a:gd name="T11" fmla="*/ 1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1" name="Freeform 97"/>
            <p:cNvSpPr>
              <a:spLocks noChangeArrowheads="1"/>
            </p:cNvSpPr>
            <p:nvPr/>
          </p:nvSpPr>
          <p:spPr bwMode="auto">
            <a:xfrm>
              <a:off x="2733" y="34"/>
              <a:ext cx="23" cy="15"/>
            </a:xfrm>
            <a:custGeom>
              <a:avLst/>
              <a:gdLst>
                <a:gd name="T0" fmla="*/ 3 w 27"/>
                <a:gd name="T1" fmla="*/ 0 h 22"/>
                <a:gd name="T2" fmla="*/ 3 w 27"/>
                <a:gd name="T3" fmla="*/ 1 h 22"/>
                <a:gd name="T4" fmla="*/ 7 w 27"/>
                <a:gd name="T5" fmla="*/ 1 h 22"/>
                <a:gd name="T6" fmla="*/ 3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2" name="Freeform 98"/>
            <p:cNvSpPr>
              <a:spLocks noChangeArrowheads="1"/>
            </p:cNvSpPr>
            <p:nvPr/>
          </p:nvSpPr>
          <p:spPr bwMode="auto">
            <a:xfrm>
              <a:off x="2712" y="50"/>
              <a:ext cx="17" cy="13"/>
            </a:xfrm>
            <a:custGeom>
              <a:avLst/>
              <a:gdLst>
                <a:gd name="T0" fmla="*/ 3 w 20"/>
                <a:gd name="T1" fmla="*/ 0 h 18"/>
                <a:gd name="T2" fmla="*/ 3 w 20"/>
                <a:gd name="T3" fmla="*/ 2 h 18"/>
                <a:gd name="T4" fmla="*/ 3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3" name="Freeform 99"/>
            <p:cNvSpPr>
              <a:spLocks noChangeArrowheads="1"/>
            </p:cNvSpPr>
            <p:nvPr/>
          </p:nvSpPr>
          <p:spPr bwMode="auto">
            <a:xfrm>
              <a:off x="4023" y="65"/>
              <a:ext cx="21" cy="31"/>
            </a:xfrm>
            <a:custGeom>
              <a:avLst/>
              <a:gdLst>
                <a:gd name="T0" fmla="*/ 10 w 24"/>
                <a:gd name="T1" fmla="*/ 0 h 44"/>
                <a:gd name="T2" fmla="*/ 4 w 24"/>
                <a:gd name="T3" fmla="*/ 1 h 44"/>
                <a:gd name="T4" fmla="*/ 0 w 24"/>
                <a:gd name="T5" fmla="*/ 3 h 44"/>
                <a:gd name="T6" fmla="*/ 7 w 24"/>
                <a:gd name="T7" fmla="*/ 4 h 44"/>
                <a:gd name="T8" fmla="*/ 10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4" name="Freeform 100"/>
            <p:cNvSpPr>
              <a:spLocks noChangeArrowheads="1"/>
            </p:cNvSpPr>
            <p:nvPr/>
          </p:nvSpPr>
          <p:spPr bwMode="auto">
            <a:xfrm>
              <a:off x="3007" y="1423"/>
              <a:ext cx="35" cy="17"/>
            </a:xfrm>
            <a:custGeom>
              <a:avLst/>
              <a:gdLst>
                <a:gd name="T0" fmla="*/ 10 w 41"/>
                <a:gd name="T1" fmla="*/ 0 h 24"/>
                <a:gd name="T2" fmla="*/ 9 w 41"/>
                <a:gd name="T3" fmla="*/ 2 h 24"/>
                <a:gd name="T4" fmla="*/ 10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5" name="Freeform 101"/>
            <p:cNvSpPr>
              <a:spLocks noChangeArrowheads="1"/>
            </p:cNvSpPr>
            <p:nvPr/>
          </p:nvSpPr>
          <p:spPr bwMode="auto">
            <a:xfrm>
              <a:off x="3053" y="1416"/>
              <a:ext cx="11" cy="14"/>
            </a:xfrm>
            <a:custGeom>
              <a:avLst/>
              <a:gdLst>
                <a:gd name="T0" fmla="*/ 3 w 13"/>
                <a:gd name="T1" fmla="*/ 1 h 20"/>
                <a:gd name="T2" fmla="*/ 1 w 13"/>
                <a:gd name="T3" fmla="*/ 1 h 20"/>
                <a:gd name="T4" fmla="*/ 3 w 13"/>
                <a:gd name="T5" fmla="*/ 2 h 20"/>
                <a:gd name="T6" fmla="*/ 3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6" name="Freeform 102"/>
            <p:cNvSpPr>
              <a:spLocks noChangeArrowheads="1"/>
            </p:cNvSpPr>
            <p:nvPr/>
          </p:nvSpPr>
          <p:spPr bwMode="auto">
            <a:xfrm>
              <a:off x="2976" y="1272"/>
              <a:ext cx="10" cy="14"/>
            </a:xfrm>
            <a:custGeom>
              <a:avLst/>
              <a:gdLst>
                <a:gd name="T0" fmla="*/ 2 w 13"/>
                <a:gd name="T1" fmla="*/ 1 h 20"/>
                <a:gd name="T2" fmla="*/ 1 w 13"/>
                <a:gd name="T3" fmla="*/ 1 h 20"/>
                <a:gd name="T4" fmla="*/ 2 w 13"/>
                <a:gd name="T5" fmla="*/ 2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7" name="Freeform 103"/>
            <p:cNvSpPr>
              <a:spLocks noChangeArrowheads="1"/>
            </p:cNvSpPr>
            <p:nvPr/>
          </p:nvSpPr>
          <p:spPr bwMode="auto">
            <a:xfrm>
              <a:off x="3045" y="1204"/>
              <a:ext cx="12" cy="18"/>
            </a:xfrm>
            <a:custGeom>
              <a:avLst/>
              <a:gdLst>
                <a:gd name="T0" fmla="*/ 3 w 14"/>
                <a:gd name="T1" fmla="*/ 0 h 25"/>
                <a:gd name="T2" fmla="*/ 0 w 14"/>
                <a:gd name="T3" fmla="*/ 1 h 25"/>
                <a:gd name="T4" fmla="*/ 4 w 14"/>
                <a:gd name="T5" fmla="*/ 2 h 25"/>
                <a:gd name="T6" fmla="*/ 3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8" name="Freeform 104"/>
            <p:cNvSpPr>
              <a:spLocks noChangeArrowheads="1"/>
            </p:cNvSpPr>
            <p:nvPr/>
          </p:nvSpPr>
          <p:spPr bwMode="auto">
            <a:xfrm>
              <a:off x="3017" y="1203"/>
              <a:ext cx="13" cy="18"/>
            </a:xfrm>
            <a:custGeom>
              <a:avLst/>
              <a:gdLst>
                <a:gd name="T0" fmla="*/ 6 w 14"/>
                <a:gd name="T1" fmla="*/ 0 h 25"/>
                <a:gd name="T2" fmla="*/ 0 w 14"/>
                <a:gd name="T3" fmla="*/ 1 h 25"/>
                <a:gd name="T4" fmla="*/ 7 w 14"/>
                <a:gd name="T5" fmla="*/ 2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79" name="Freeform 105"/>
            <p:cNvSpPr>
              <a:spLocks noChangeArrowheads="1"/>
            </p:cNvSpPr>
            <p:nvPr/>
          </p:nvSpPr>
          <p:spPr bwMode="auto">
            <a:xfrm>
              <a:off x="3004" y="1224"/>
              <a:ext cx="12" cy="14"/>
            </a:xfrm>
            <a:custGeom>
              <a:avLst/>
              <a:gdLst>
                <a:gd name="T0" fmla="*/ 6 w 13"/>
                <a:gd name="T1" fmla="*/ 1 h 20"/>
                <a:gd name="T2" fmla="*/ 1 w 13"/>
                <a:gd name="T3" fmla="*/ 1 h 20"/>
                <a:gd name="T4" fmla="*/ 6 w 13"/>
                <a:gd name="T5" fmla="*/ 2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80" name="Freeform 106"/>
            <p:cNvSpPr>
              <a:spLocks noChangeArrowheads="1"/>
            </p:cNvSpPr>
            <p:nvPr/>
          </p:nvSpPr>
          <p:spPr bwMode="auto">
            <a:xfrm>
              <a:off x="2976" y="1256"/>
              <a:ext cx="10" cy="14"/>
            </a:xfrm>
            <a:custGeom>
              <a:avLst/>
              <a:gdLst>
                <a:gd name="T0" fmla="*/ 2 w 13"/>
                <a:gd name="T1" fmla="*/ 1 h 20"/>
                <a:gd name="T2" fmla="*/ 1 w 13"/>
                <a:gd name="T3" fmla="*/ 1 h 20"/>
                <a:gd name="T4" fmla="*/ 2 w 13"/>
                <a:gd name="T5" fmla="*/ 2 h 20"/>
                <a:gd name="T6" fmla="*/ 2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81" name="Freeform 107"/>
            <p:cNvSpPr>
              <a:spLocks noChangeArrowheads="1"/>
            </p:cNvSpPr>
            <p:nvPr/>
          </p:nvSpPr>
          <p:spPr bwMode="auto">
            <a:xfrm>
              <a:off x="2997" y="1243"/>
              <a:ext cx="12" cy="14"/>
            </a:xfrm>
            <a:custGeom>
              <a:avLst/>
              <a:gdLst>
                <a:gd name="T0" fmla="*/ 6 w 13"/>
                <a:gd name="T1" fmla="*/ 1 h 20"/>
                <a:gd name="T2" fmla="*/ 1 w 13"/>
                <a:gd name="T3" fmla="*/ 1 h 20"/>
                <a:gd name="T4" fmla="*/ 6 w 13"/>
                <a:gd name="T5" fmla="*/ 2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82" name="Freeform 108"/>
            <p:cNvSpPr>
              <a:spLocks noChangeArrowheads="1"/>
            </p:cNvSpPr>
            <p:nvPr/>
          </p:nvSpPr>
          <p:spPr bwMode="auto">
            <a:xfrm>
              <a:off x="2154" y="320"/>
              <a:ext cx="12" cy="14"/>
            </a:xfrm>
            <a:custGeom>
              <a:avLst/>
              <a:gdLst>
                <a:gd name="T0" fmla="*/ 6 w 13"/>
                <a:gd name="T1" fmla="*/ 1 h 20"/>
                <a:gd name="T2" fmla="*/ 1 w 13"/>
                <a:gd name="T3" fmla="*/ 1 h 20"/>
                <a:gd name="T4" fmla="*/ 6 w 13"/>
                <a:gd name="T5" fmla="*/ 2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83" name="Freeform 109"/>
            <p:cNvSpPr>
              <a:spLocks noChangeArrowheads="1"/>
            </p:cNvSpPr>
            <p:nvPr/>
          </p:nvSpPr>
          <p:spPr bwMode="auto">
            <a:xfrm>
              <a:off x="2084" y="288"/>
              <a:ext cx="12" cy="14"/>
            </a:xfrm>
            <a:custGeom>
              <a:avLst/>
              <a:gdLst>
                <a:gd name="T0" fmla="*/ 6 w 13"/>
                <a:gd name="T1" fmla="*/ 1 h 20"/>
                <a:gd name="T2" fmla="*/ 1 w 13"/>
                <a:gd name="T3" fmla="*/ 1 h 20"/>
                <a:gd name="T4" fmla="*/ 6 w 13"/>
                <a:gd name="T5" fmla="*/ 2 h 20"/>
                <a:gd name="T6" fmla="*/ 6 w 13"/>
                <a:gd name="T7" fmla="*/ 1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a:p>
          </p:txBody>
        </p:sp>
        <p:sp>
          <p:nvSpPr>
            <p:cNvPr id="3184" name="Freeform 110"/>
            <p:cNvSpPr>
              <a:spLocks noChangeArrowheads="1"/>
            </p:cNvSpPr>
            <p:nvPr/>
          </p:nvSpPr>
          <p:spPr bwMode="auto">
            <a:xfrm>
              <a:off x="1810" y="85"/>
              <a:ext cx="2370" cy="1537"/>
            </a:xfrm>
            <a:custGeom>
              <a:avLst/>
              <a:gdLst>
                <a:gd name="T0" fmla="*/ 1206 w 2060"/>
                <a:gd name="T1" fmla="*/ 408 h 1644"/>
                <a:gd name="T2" fmla="*/ 888 w 2060"/>
                <a:gd name="T3" fmla="*/ 370 h 1644"/>
                <a:gd name="T4" fmla="*/ 421 w 2060"/>
                <a:gd name="T5" fmla="*/ 403 h 1644"/>
                <a:gd name="T6" fmla="*/ 123 w 2060"/>
                <a:gd name="T7" fmla="*/ 475 h 1644"/>
                <a:gd name="T8" fmla="*/ 32 w 2060"/>
                <a:gd name="T9" fmla="*/ 587 h 1644"/>
                <a:gd name="T10" fmla="*/ 388 w 2060"/>
                <a:gd name="T11" fmla="*/ 662 h 1644"/>
                <a:gd name="T12" fmla="*/ 819 w 2060"/>
                <a:gd name="T13" fmla="*/ 651 h 1644"/>
                <a:gd name="T14" fmla="*/ 1058 w 2060"/>
                <a:gd name="T15" fmla="*/ 710 h 1644"/>
                <a:gd name="T16" fmla="*/ 1206 w 2060"/>
                <a:gd name="T17" fmla="*/ 904 h 1644"/>
                <a:gd name="T18" fmla="*/ 1327 w 2060"/>
                <a:gd name="T19" fmla="*/ 1015 h 1644"/>
                <a:gd name="T20" fmla="*/ 1879 w 2060"/>
                <a:gd name="T21" fmla="*/ 983 h 1644"/>
                <a:gd name="T22" fmla="*/ 2179 w 2060"/>
                <a:gd name="T23" fmla="*/ 862 h 1644"/>
                <a:gd name="T24" fmla="*/ 2360 w 2060"/>
                <a:gd name="T25" fmla="*/ 720 h 1644"/>
                <a:gd name="T26" fmla="*/ 2663 w 2060"/>
                <a:gd name="T27" fmla="*/ 624 h 1644"/>
                <a:gd name="T28" fmla="*/ 2126 w 2060"/>
                <a:gd name="T29" fmla="*/ 534 h 1644"/>
                <a:gd name="T30" fmla="*/ 2179 w 2060"/>
                <a:gd name="T31" fmla="*/ 510 h 1644"/>
                <a:gd name="T32" fmla="*/ 2677 w 2060"/>
                <a:gd name="T33" fmla="*/ 571 h 1644"/>
                <a:gd name="T34" fmla="*/ 2930 w 2060"/>
                <a:gd name="T35" fmla="*/ 495 h 1644"/>
                <a:gd name="T36" fmla="*/ 2790 w 2060"/>
                <a:gd name="T37" fmla="*/ 477 h 1644"/>
                <a:gd name="T38" fmla="*/ 2479 w 2060"/>
                <a:gd name="T39" fmla="*/ 446 h 1644"/>
                <a:gd name="T40" fmla="*/ 3045 w 2060"/>
                <a:gd name="T41" fmla="*/ 476 h 1644"/>
                <a:gd name="T42" fmla="*/ 3457 w 2060"/>
                <a:gd name="T43" fmla="*/ 533 h 1644"/>
                <a:gd name="T44" fmla="*/ 3665 w 2060"/>
                <a:gd name="T45" fmla="*/ 645 h 1644"/>
                <a:gd name="T46" fmla="*/ 4289 w 2060"/>
                <a:gd name="T47" fmla="*/ 529 h 1644"/>
                <a:gd name="T48" fmla="*/ 4544 w 2060"/>
                <a:gd name="T49" fmla="*/ 642 h 1644"/>
                <a:gd name="T50" fmla="*/ 4555 w 2060"/>
                <a:gd name="T51" fmla="*/ 546 h 1644"/>
                <a:gd name="T52" fmla="*/ 4694 w 2060"/>
                <a:gd name="T53" fmla="*/ 499 h 1644"/>
                <a:gd name="T54" fmla="*/ 4757 w 2060"/>
                <a:gd name="T55" fmla="*/ 340 h 1644"/>
                <a:gd name="T56" fmla="*/ 4865 w 2060"/>
                <a:gd name="T57" fmla="*/ 330 h 1644"/>
                <a:gd name="T58" fmla="*/ 4917 w 2060"/>
                <a:gd name="T59" fmla="*/ 266 h 1644"/>
                <a:gd name="T60" fmla="*/ 4818 w 2060"/>
                <a:gd name="T61" fmla="*/ 141 h 1644"/>
                <a:gd name="T62" fmla="*/ 5067 w 2060"/>
                <a:gd name="T63" fmla="*/ 67 h 1644"/>
                <a:gd name="T64" fmla="*/ 5194 w 2060"/>
                <a:gd name="T65" fmla="*/ 130 h 1644"/>
                <a:gd name="T66" fmla="*/ 5182 w 2060"/>
                <a:gd name="T67" fmla="*/ 77 h 1644"/>
                <a:gd name="T68" fmla="*/ 5269 w 2060"/>
                <a:gd name="T69" fmla="*/ 32 h 1644"/>
                <a:gd name="T70" fmla="*/ 5437 w 2060"/>
                <a:gd name="T71" fmla="*/ 0 h 1644"/>
                <a:gd name="T72" fmla="*/ 4856 w 2060"/>
                <a:gd name="T73" fmla="*/ 39 h 1644"/>
                <a:gd name="T74" fmla="*/ 4222 w 2060"/>
                <a:gd name="T75" fmla="*/ 52 h 1644"/>
                <a:gd name="T76" fmla="*/ 3600 w 2060"/>
                <a:gd name="T77" fmla="*/ 19 h 1644"/>
                <a:gd name="T78" fmla="*/ 3018 w 2060"/>
                <a:gd name="T79" fmla="*/ 41 h 1644"/>
                <a:gd name="T80" fmla="*/ 2774 w 2060"/>
                <a:gd name="T81" fmla="*/ 107 h 1644"/>
                <a:gd name="T82" fmla="*/ 2469 w 2060"/>
                <a:gd name="T83" fmla="*/ 86 h 1644"/>
                <a:gd name="T84" fmla="*/ 2023 w 2060"/>
                <a:gd name="T85" fmla="*/ 114 h 1644"/>
                <a:gd name="T86" fmla="*/ 1779 w 2060"/>
                <a:gd name="T87" fmla="*/ 87 h 1644"/>
                <a:gd name="T88" fmla="*/ 973 w 2060"/>
                <a:gd name="T89" fmla="*/ 155 h 1644"/>
                <a:gd name="T90" fmla="*/ 1430 w 2060"/>
                <a:gd name="T91" fmla="*/ 133 h 1644"/>
                <a:gd name="T92" fmla="*/ 1700 w 2060"/>
                <a:gd name="T93" fmla="*/ 171 h 1644"/>
                <a:gd name="T94" fmla="*/ 1184 w 2060"/>
                <a:gd name="T95" fmla="*/ 223 h 1644"/>
                <a:gd name="T96" fmla="*/ 735 w 2060"/>
                <a:gd name="T97" fmla="*/ 260 h 1644"/>
                <a:gd name="T98" fmla="*/ 445 w 2060"/>
                <a:gd name="T99" fmla="*/ 334 h 1644"/>
                <a:gd name="T100" fmla="*/ 756 w 2060"/>
                <a:gd name="T101" fmla="*/ 345 h 1644"/>
                <a:gd name="T102" fmla="*/ 1015 w 2060"/>
                <a:gd name="T103" fmla="*/ 357 h 1644"/>
                <a:gd name="T104" fmla="*/ 1314 w 2060"/>
                <a:gd name="T105" fmla="*/ 369 h 1644"/>
                <a:gd name="T106" fmla="*/ 1299 w 2060"/>
                <a:gd name="T107" fmla="*/ 320 h 1644"/>
                <a:gd name="T108" fmla="*/ 1580 w 2060"/>
                <a:gd name="T109" fmla="*/ 342 h 1644"/>
                <a:gd name="T110" fmla="*/ 1830 w 2060"/>
                <a:gd name="T111" fmla="*/ 293 h 1644"/>
                <a:gd name="T112" fmla="*/ 2061 w 2060"/>
                <a:gd name="T113" fmla="*/ 300 h 1644"/>
                <a:gd name="T114" fmla="*/ 1704 w 2060"/>
                <a:gd name="T115" fmla="*/ 373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headEnd/>
                  <a:tailEnd/>
                </a14:hiddenLine>
              </a:ext>
            </a:extLst>
          </p:spPr>
          <p:txBody>
            <a:bodyPr/>
            <a:lstStyle>
              <a:lvl1pPr>
                <a:defRPr sz="2400">
                  <a:solidFill>
                    <a:schemeClr val="tx1"/>
                  </a:solidFill>
                  <a:latin typeface="Arial" pitchFamily="34" charset="0"/>
                  <a:ea typeface="宋体" pitchFamily="2" charset="-122"/>
                </a:defRPr>
              </a:lvl1pPr>
              <a:lvl2pPr marL="742950" indent="-285750">
                <a:defRPr sz="2400">
                  <a:solidFill>
                    <a:schemeClr val="tx1"/>
                  </a:solidFill>
                  <a:latin typeface="Arial" pitchFamily="34" charset="0"/>
                  <a:ea typeface="宋体" pitchFamily="2" charset="-122"/>
                </a:defRPr>
              </a:lvl2pPr>
              <a:lvl3pPr marL="1143000" indent="-228600">
                <a:defRPr sz="2400">
                  <a:solidFill>
                    <a:schemeClr val="tx1"/>
                  </a:solidFill>
                  <a:latin typeface="Arial" pitchFamily="34" charset="0"/>
                  <a:ea typeface="宋体" pitchFamily="2" charset="-122"/>
                </a:defRPr>
              </a:lvl3pPr>
              <a:lvl4pPr marL="1600200" indent="-228600">
                <a:defRPr sz="2400">
                  <a:solidFill>
                    <a:schemeClr val="tx1"/>
                  </a:solidFill>
                  <a:latin typeface="Arial" pitchFamily="34" charset="0"/>
                  <a:ea typeface="宋体" pitchFamily="2" charset="-122"/>
                </a:defRPr>
              </a:lvl4pPr>
              <a:lvl5pPr marL="2057400" indent="-228600">
                <a:defRPr sz="2400">
                  <a:solidFill>
                    <a:schemeClr val="tx1"/>
                  </a:solidFill>
                  <a:latin typeface="Arial" pitchFamily="34" charset="0"/>
                  <a:ea typeface="宋体" pitchFamily="2" charset="-122"/>
                </a:defRPr>
              </a:lvl5pPr>
              <a:lvl6pPr marL="25146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6pPr>
              <a:lvl7pPr marL="29718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7pPr>
              <a:lvl8pPr marL="34290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8pPr>
              <a:lvl9pPr marL="3886200" indent="-228600" defTabSz="1219200" eaLnBrk="0" fontAlgn="base" hangingPunct="0">
                <a:spcBef>
                  <a:spcPct val="0"/>
                </a:spcBef>
                <a:spcAft>
                  <a:spcPct val="0"/>
                </a:spcAft>
                <a:defRPr sz="2400">
                  <a:solidFill>
                    <a:schemeClr val="tx1"/>
                  </a:solidFill>
                  <a:latin typeface="Arial" pitchFamily="34" charset="0"/>
                  <a:ea typeface="宋体" pitchFamily="2" charset="-122"/>
                </a:defRPr>
              </a:lvl9pPr>
            </a:lstStyle>
            <a:p>
              <a:endParaRPr lang="zh-CN" altLang="en-US" b="1">
                <a:ln w="18000">
                  <a:solidFill>
                    <a:schemeClr val="accent2">
                      <a:satMod val="140000"/>
                    </a:schemeClr>
                  </a:solidFill>
                  <a:prstDash val="solid"/>
                  <a:miter lim="800000"/>
                </a:ln>
                <a:solidFill>
                  <a:srgbClr val="D5A254"/>
                </a:solidFill>
                <a:effectLst>
                  <a:outerShdw blurRad="25500" dist="23000" dir="7020000" algn="tl">
                    <a:srgbClr val="000000">
                      <a:alpha val="50000"/>
                    </a:srgbClr>
                  </a:outerShdw>
                </a:effectLst>
              </a:endParaRPr>
            </a:p>
          </p:txBody>
        </p:sp>
      </p:grpSp>
      <p:grpSp>
        <p:nvGrpSpPr>
          <p:cNvPr id="113" name="Group 7"/>
          <p:cNvGrpSpPr/>
          <p:nvPr/>
        </p:nvGrpSpPr>
        <p:grpSpPr>
          <a:xfrm>
            <a:off x="19635916" y="0"/>
            <a:ext cx="457199" cy="11309350"/>
            <a:chOff x="12192001" y="0"/>
            <a:chExt cx="609598" cy="6858000"/>
          </a:xfrm>
        </p:grpSpPr>
        <p:sp>
          <p:nvSpPr>
            <p:cNvPr id="114" name="Rectangle 4"/>
            <p:cNvSpPr/>
            <p:nvPr/>
          </p:nvSpPr>
          <p:spPr>
            <a:xfrm>
              <a:off x="12192001" y="0"/>
              <a:ext cx="304799" cy="6858000"/>
            </a:xfrm>
            <a:prstGeom prst="rect">
              <a:avLst/>
            </a:prstGeom>
            <a:solidFill>
              <a:srgbClr val="36D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5" name="Rectangle 5"/>
            <p:cNvSpPr/>
            <p:nvPr/>
          </p:nvSpPr>
          <p:spPr>
            <a:xfrm>
              <a:off x="12496800" y="0"/>
              <a:ext cx="304799" cy="6858000"/>
            </a:xfrm>
            <a:prstGeom prst="rect">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4" name="AutoShape 2" descr="90 лет СПбГЭУ | САНКТ-ПЕТЕРБУРГСКИЙ ГОСУДАРСТВЕННЫЙ ЭКОНОМИЧЕСКИЙ  УНИВЕРСИТЕ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0" name="Picture 2" descr="Южный федеральный университ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797" y="58264"/>
            <a:ext cx="2593561" cy="240664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 descr="Главная - Уголовное право и противодействие современной преступ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846" y="58264"/>
            <a:ext cx="2534971" cy="2534973"/>
          </a:xfrm>
          <a:prstGeom prst="rect">
            <a:avLst/>
          </a:prstGeom>
          <a:noFill/>
          <a:extLst>
            <a:ext uri="{909E8E84-426E-40DD-AFC4-6F175D3DCCD1}">
              <a14:hiddenFill xmlns:a14="http://schemas.microsoft.com/office/drawing/2010/main">
                <a:solidFill>
                  <a:srgbClr val="FFFFFF"/>
                </a:solidFill>
              </a14:hiddenFill>
            </a:ext>
          </a:extLst>
        </p:spPr>
      </p:pic>
      <p:sp>
        <p:nvSpPr>
          <p:cNvPr id="122" name="Subtitle 2"/>
          <p:cNvSpPr txBox="1">
            <a:spLocks/>
          </p:cNvSpPr>
          <p:nvPr/>
        </p:nvSpPr>
        <p:spPr>
          <a:xfrm>
            <a:off x="8395541" y="7976189"/>
            <a:ext cx="11155903" cy="1655762"/>
          </a:xfrm>
          <a:prstGeom prst="rect">
            <a:avLst/>
          </a:prstGeom>
        </p:spPr>
        <p:txBody>
          <a:bodyPr/>
          <a:lstStyle>
            <a:lvl1pPr marL="448742"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4300" kern="1200">
                <a:solidFill>
                  <a:schemeClr val="tx1">
                    <a:lumMod val="75000"/>
                    <a:lumOff val="25000"/>
                  </a:schemeClr>
                </a:solidFill>
                <a:latin typeface="+mn-lt"/>
                <a:ea typeface="+mn-ea"/>
                <a:cs typeface="+mn-cs"/>
              </a:defRPr>
            </a:lvl1pPr>
            <a:lvl2pPr marL="1076980"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3900" kern="1200">
                <a:solidFill>
                  <a:schemeClr val="tx1">
                    <a:lumMod val="75000"/>
                    <a:lumOff val="25000"/>
                  </a:schemeClr>
                </a:solidFill>
                <a:latin typeface="+mn-lt"/>
                <a:ea typeface="+mn-ea"/>
                <a:cs typeface="+mn-cs"/>
              </a:defRPr>
            </a:lvl2pPr>
            <a:lvl3pPr marL="1615470"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3500" kern="1200">
                <a:solidFill>
                  <a:schemeClr val="tx1">
                    <a:lumMod val="75000"/>
                    <a:lumOff val="25000"/>
                  </a:schemeClr>
                </a:solidFill>
                <a:latin typeface="+mn-lt"/>
                <a:ea typeface="+mn-ea"/>
                <a:cs typeface="+mn-cs"/>
              </a:defRPr>
            </a:lvl3pPr>
            <a:lvl4pPr marL="2153961"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3100" kern="1200">
                <a:solidFill>
                  <a:schemeClr val="tx1">
                    <a:lumMod val="75000"/>
                    <a:lumOff val="25000"/>
                  </a:schemeClr>
                </a:solidFill>
                <a:latin typeface="+mn-lt"/>
                <a:ea typeface="+mn-ea"/>
                <a:cs typeface="+mn-cs"/>
              </a:defRPr>
            </a:lvl4pPr>
            <a:lvl5pPr marL="2728350"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5pPr>
            <a:lvl6pPr marL="3266840"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6pPr>
            <a:lvl7pPr marL="3859179"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7pPr>
            <a:lvl8pPr marL="4487418"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8pPr>
            <a:lvl9pPr marL="5079757" indent="-358993" algn="l" defTabSz="1794967" rtl="0" eaLnBrk="1" latinLnBrk="0" hangingPunct="1">
              <a:spcBef>
                <a:spcPct val="20000"/>
              </a:spcBef>
              <a:spcAft>
                <a:spcPts val="589"/>
              </a:spcAft>
              <a:buClr>
                <a:schemeClr val="accent6">
                  <a:lumMod val="75000"/>
                </a:schemeClr>
              </a:buClr>
              <a:buSzPct val="130000"/>
              <a:buFont typeface="Georgia" pitchFamily="18" charset="0"/>
              <a:buChar char="*"/>
              <a:defRPr sz="2700" kern="1200">
                <a:solidFill>
                  <a:schemeClr val="tx1">
                    <a:lumMod val="75000"/>
                    <a:lumOff val="25000"/>
                  </a:schemeClr>
                </a:solidFill>
                <a:latin typeface="+mn-lt"/>
                <a:ea typeface="+mn-ea"/>
                <a:cs typeface="+mn-cs"/>
              </a:defRPr>
            </a:lvl9pPr>
          </a:lstStyle>
          <a:p>
            <a:pPr marL="89749" indent="0" algn="r">
              <a:buNone/>
            </a:pPr>
            <a:r>
              <a:rPr lang="en-US" sz="28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en-US" sz="3600" b="1" dirty="0" err="1"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Kolesnikov</a:t>
            </a:r>
            <a:r>
              <a:rPr lang="en-US" sz="36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en-US" sz="3600" b="1" dirty="0" err="1"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Yuriy</a:t>
            </a:r>
            <a:r>
              <a:rPr lang="en-US" sz="36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en-US" sz="28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p>
          <a:p>
            <a:pPr marL="89749" indent="0" algn="r">
              <a:spcBef>
                <a:spcPts val="0"/>
              </a:spcBef>
              <a:buNone/>
            </a:pPr>
            <a:r>
              <a:rPr lang="en-US" sz="2800" i="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Doctor of Law, Professor, </a:t>
            </a:r>
          </a:p>
          <a:p>
            <a:pPr marL="89749" indent="0" algn="r">
              <a:spcBef>
                <a:spcPts val="0"/>
              </a:spcBef>
              <a:buNone/>
            </a:pPr>
            <a:r>
              <a:rPr lang="en-US" sz="2800" i="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head of the Department of financial law of Southern Federal University</a:t>
            </a:r>
            <a:endParaRPr lang="ru-RU" sz="2800" i="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endParaRPr lang="en-US" sz="28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123" name="TextBox 122"/>
          <p:cNvSpPr txBox="1"/>
          <p:nvPr/>
        </p:nvSpPr>
        <p:spPr>
          <a:xfrm>
            <a:off x="8626805" y="10405663"/>
            <a:ext cx="3260558" cy="954107"/>
          </a:xfrm>
          <a:prstGeom prst="rect">
            <a:avLst/>
          </a:prstGeom>
          <a:noFill/>
        </p:spPr>
        <p:txBody>
          <a:bodyPr wrap="square" rtlCol="0">
            <a:spAutoFit/>
          </a:bodyPr>
          <a:lstStyle/>
          <a:p>
            <a:pPr algn="ctr"/>
            <a:r>
              <a:rPr lang="en-US" sz="2800" i="1" dirty="0" smtClean="0">
                <a:solidFill>
                  <a:schemeClr val="bg1"/>
                </a:solidFill>
              </a:rPr>
              <a:t>Warsaw</a:t>
            </a:r>
          </a:p>
          <a:p>
            <a:pPr algn="ctr"/>
            <a:r>
              <a:rPr lang="en-US" sz="2800" i="1" dirty="0" smtClean="0">
                <a:solidFill>
                  <a:schemeClr val="bg1"/>
                </a:solidFill>
              </a:rPr>
              <a:t>2021</a:t>
            </a:r>
            <a:endParaRPr lang="ru-RU" sz="2800" i="1" dirty="0">
              <a:solidFill>
                <a:schemeClr val="bg1"/>
              </a:solidFill>
            </a:endParaRPr>
          </a:p>
        </p:txBody>
      </p:sp>
      <p:pic>
        <p:nvPicPr>
          <p:cNvPr id="124" name="Picture 2" descr="http://qrcoder.ru/code/?http%3A%2F%2Fkolesnikov.pro%2F&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0466" y="137882"/>
            <a:ext cx="3018300" cy="301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632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additive="base">
                                        <p:cTn id="12" dur="1000" fill="hold"/>
                                        <p:tgtEl>
                                          <p:spTgt spid="113"/>
                                        </p:tgtEl>
                                        <p:attrNameLst>
                                          <p:attrName>ppt_x</p:attrName>
                                        </p:attrNameLst>
                                      </p:cBhvr>
                                      <p:tavLst>
                                        <p:tav tm="0">
                                          <p:val>
                                            <p:strVal val="0-#ppt_w/2"/>
                                          </p:val>
                                        </p:tav>
                                        <p:tav tm="100000">
                                          <p:val>
                                            <p:strVal val="#ppt_x"/>
                                          </p:val>
                                        </p:tav>
                                      </p:tavLst>
                                    </p:anim>
                                    <p:anim calcmode="lin" valueType="num">
                                      <p:cBhvr additive="base">
                                        <p:cTn id="13"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ldLvl="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884" y="796409"/>
            <a:ext cx="19586316" cy="2123658"/>
          </a:xfrm>
          <a:prstGeom prst="rect">
            <a:avLst/>
          </a:prstGeom>
          <a:ln>
            <a:solidFill>
              <a:schemeClr val="bg1"/>
            </a:solidFill>
          </a:ln>
        </p:spPr>
        <p:txBody>
          <a:bodyPr wrap="square">
            <a:spAutoFit/>
          </a:bodyPr>
          <a:lstStyle/>
          <a:p>
            <a:pPr algn="just"/>
            <a:r>
              <a:rPr lang="en-US" sz="4400" b="1" dirty="0">
                <a:solidFill>
                  <a:schemeClr val="bg1"/>
                </a:solidFill>
                <a:latin typeface="Verdana" panose="020B0604030504040204" pitchFamily="34" charset="0"/>
                <a:ea typeface="Verdana" panose="020B0604030504040204" pitchFamily="34" charset="0"/>
                <a:cs typeface="Verdana" panose="020B0604030504040204" pitchFamily="34" charset="0"/>
              </a:rPr>
              <a:t>Features of tax audits taking into account the requirements of the new Article 54.1 of the Tax Code of the Russian Federation:</a:t>
            </a:r>
            <a:endParaRPr lang="ru-RU"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a:off x="301884" y="3688209"/>
            <a:ext cx="19586316" cy="5509200"/>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rPr>
              <a:t>The taxpayer has the right to determine the tax liability on the basis of the information reflected by him about the operations performed &lt;...&gt; if the following conditions are met </a:t>
            </a:r>
            <a:r>
              <a:rPr lang="en-US"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simultaneously:</a:t>
            </a:r>
          </a:p>
          <a:p>
            <a:pPr algn="just"/>
            <a:endParaRPr lang="en-US"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514350" indent="-514350" algn="just">
              <a:buAutoNum type="alphaLcParenR"/>
            </a:pPr>
            <a:r>
              <a:rPr lang="en-US"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a:t>
            </a:r>
            <a:r>
              <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rPr>
              <a:t>taxpayer did not misrepresent the specified </a:t>
            </a:r>
            <a:r>
              <a:rPr lang="en-US"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information</a:t>
            </a:r>
          </a:p>
          <a:p>
            <a:pPr marL="514350" indent="-514350" algn="just">
              <a:buAutoNum type="alphaLcParenR"/>
            </a:pPr>
            <a:endPar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en-US"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a:t>
            </a:r>
            <a:r>
              <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rPr>
              <a:t>) the obligations under the relevant transaction are fulfilled by a person who has entered into a contract with the taxpayer, or by a person who is obliged to fulfill the obligation by virtue of the contract or law, </a:t>
            </a:r>
            <a:endParaRPr lang="en-US"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en-US" sz="32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t>
            </a:r>
            <a:r>
              <a:rPr lang="en-US" sz="3200" i="1" dirty="0">
                <a:solidFill>
                  <a:schemeClr val="bg1"/>
                </a:solidFill>
                <a:latin typeface="Verdana" panose="020B0604030504040204" pitchFamily="34" charset="0"/>
                <a:ea typeface="Verdana" panose="020B0604030504040204" pitchFamily="34" charset="0"/>
                <a:cs typeface="Verdana" panose="020B0604030504040204" pitchFamily="34" charset="0"/>
              </a:rPr>
              <a:t>) the main purpose of the transaction or their combination was not to reduce the tax liability.</a:t>
            </a:r>
            <a:endParaRPr lang="ru-RU" sz="3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4582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0" y="1372434"/>
            <a:ext cx="19659600" cy="846385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ru-RU" sz="3200" b="1"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3200" b="1" dirty="0">
                <a:latin typeface="Verdana" panose="020B0604030504040204" pitchFamily="34" charset="0"/>
                <a:ea typeface="Verdana" panose="020B0604030504040204" pitchFamily="34" charset="0"/>
                <a:cs typeface="Verdana" panose="020B0604030504040204" pitchFamily="34" charset="0"/>
              </a:rPr>
              <a:t>Commercial prudence </a:t>
            </a:r>
            <a:r>
              <a:rPr lang="en-US" sz="3200" dirty="0">
                <a:latin typeface="Verdana" panose="020B0604030504040204" pitchFamily="34" charset="0"/>
                <a:ea typeface="Verdana" panose="020B0604030504040204" pitchFamily="34" charset="0"/>
                <a:cs typeface="Verdana" panose="020B0604030504040204" pitchFamily="34" charset="0"/>
              </a:rPr>
              <a:t>is about experience, solvency, advertising, website, external positioning, history, letters of recommendation, founders ' experience, and the reputation of the counterparty.</a:t>
            </a:r>
            <a:endParaRPr lang="ru-RU" sz="3200" dirty="0">
              <a:latin typeface="Verdana" panose="020B0604030504040204" pitchFamily="34" charset="0"/>
              <a:ea typeface="Verdana" panose="020B0604030504040204" pitchFamily="34" charset="0"/>
              <a:cs typeface="Verdana" panose="020B0604030504040204" pitchFamily="34" charset="0"/>
            </a:endParaRPr>
          </a:p>
          <a:p>
            <a:pPr algn="just"/>
            <a:endParaRPr lang="ru-RU" sz="3200" dirty="0">
              <a:latin typeface="Verdana" panose="020B0604030504040204" pitchFamily="34" charset="0"/>
              <a:ea typeface="Verdana" panose="020B0604030504040204" pitchFamily="34" charset="0"/>
              <a:cs typeface="Verdana" panose="020B0604030504040204" pitchFamily="34" charset="0"/>
            </a:endParaRPr>
          </a:p>
          <a:p>
            <a:pPr algn="just"/>
            <a:r>
              <a:rPr lang="ru-RU" sz="3200" dirty="0">
                <a:latin typeface="Verdana" panose="020B0604030504040204" pitchFamily="34" charset="0"/>
                <a:ea typeface="Verdana" panose="020B0604030504040204" pitchFamily="34" charset="0"/>
                <a:cs typeface="Verdana" panose="020B0604030504040204" pitchFamily="34" charset="0"/>
              </a:rPr>
              <a:t> </a:t>
            </a:r>
          </a:p>
          <a:p>
            <a:pPr algn="just"/>
            <a:r>
              <a:rPr lang="en-US" sz="3200" dirty="0">
                <a:latin typeface="Verdana" panose="020B0604030504040204" pitchFamily="34" charset="0"/>
                <a:ea typeface="Verdana" panose="020B0604030504040204" pitchFamily="34" charset="0"/>
                <a:cs typeface="Verdana" panose="020B0604030504040204" pitchFamily="34" charset="0"/>
              </a:rPr>
              <a:t>It is necessary to effectively use a set of control measures, in particular the following means of proof</a:t>
            </a:r>
            <a:r>
              <a:rPr lang="en-US" sz="32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en-US" sz="32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lgn="just">
              <a:buFont typeface="Wingdings" panose="05000000000000000000" pitchFamily="2" charset="2"/>
              <a:buChar char="q"/>
            </a:pPr>
            <a:r>
              <a:rPr lang="en-US" sz="3200" dirty="0" smtClean="0">
                <a:latin typeface="Verdana" panose="020B0604030504040204" pitchFamily="34" charset="0"/>
                <a:ea typeface="Verdana" panose="020B0604030504040204" pitchFamily="34" charset="0"/>
                <a:cs typeface="Verdana" panose="020B0604030504040204" pitchFamily="34" charset="0"/>
              </a:rPr>
              <a:t>questioning </a:t>
            </a:r>
            <a:r>
              <a:rPr lang="en-US" sz="3200" dirty="0">
                <a:latin typeface="Verdana" panose="020B0604030504040204" pitchFamily="34" charset="0"/>
                <a:ea typeface="Verdana" panose="020B0604030504040204" pitchFamily="34" charset="0"/>
                <a:cs typeface="Verdana" panose="020B0604030504040204" pitchFamily="34" charset="0"/>
              </a:rPr>
              <a:t>and obtaining explanations from persons with information about the circumstances of the conclusion and execution of transactions</a:t>
            </a:r>
            <a:r>
              <a:rPr lang="en-US" sz="3200"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lgn="just">
              <a:buFont typeface="Wingdings" panose="05000000000000000000" pitchFamily="2" charset="2"/>
              <a:buChar char="q"/>
            </a:pPr>
            <a:r>
              <a:rPr lang="en-US" sz="3200" dirty="0" smtClean="0">
                <a:latin typeface="Verdana" panose="020B0604030504040204" pitchFamily="34" charset="0"/>
                <a:ea typeface="Verdana" panose="020B0604030504040204" pitchFamily="34" charset="0"/>
                <a:cs typeface="Verdana" panose="020B0604030504040204" pitchFamily="34" charset="0"/>
              </a:rPr>
              <a:t>conducting </a:t>
            </a:r>
            <a:r>
              <a:rPr lang="en-US" sz="3200" dirty="0">
                <a:latin typeface="Verdana" panose="020B0604030504040204" pitchFamily="34" charset="0"/>
                <a:ea typeface="Verdana" panose="020B0604030504040204" pitchFamily="34" charset="0"/>
                <a:cs typeface="Verdana" panose="020B0604030504040204" pitchFamily="34" charset="0"/>
              </a:rPr>
              <a:t>inspections of territories, premises, documents, objects with the use of technical means</a:t>
            </a:r>
            <a:r>
              <a:rPr lang="en-US" sz="3200" dirty="0" smtClean="0">
                <a:latin typeface="Verdana" panose="020B0604030504040204" pitchFamily="34" charset="0"/>
                <a:ea typeface="Verdana" panose="020B0604030504040204" pitchFamily="34" charset="0"/>
                <a:cs typeface="Verdana" panose="020B0604030504040204" pitchFamily="34" charset="0"/>
              </a:rPr>
              <a:t>;</a:t>
            </a:r>
          </a:p>
          <a:p>
            <a:pPr marL="457200" indent="-457200" algn="just">
              <a:buFont typeface="Wingdings" panose="05000000000000000000" pitchFamily="2" charset="2"/>
              <a:buChar char="q"/>
            </a:pPr>
            <a:r>
              <a:rPr lang="en-US" sz="3200" dirty="0" smtClean="0">
                <a:latin typeface="Verdana" panose="020B0604030504040204" pitchFamily="34" charset="0"/>
                <a:ea typeface="Verdana" panose="020B0604030504040204" pitchFamily="34" charset="0"/>
                <a:cs typeface="Verdana" panose="020B0604030504040204" pitchFamily="34" charset="0"/>
              </a:rPr>
              <a:t>comparison </a:t>
            </a:r>
            <a:r>
              <a:rPr lang="en-US" sz="3200" dirty="0">
                <a:latin typeface="Verdana" panose="020B0604030504040204" pitchFamily="34" charset="0"/>
                <a:ea typeface="Verdana" panose="020B0604030504040204" pitchFamily="34" charset="0"/>
                <a:cs typeface="Verdana" panose="020B0604030504040204" pitchFamily="34" charset="0"/>
              </a:rPr>
              <a:t>of the volume of goods delivered to the size of warehouses, etc.</a:t>
            </a:r>
            <a:endParaRPr lang="ru-RU" sz="3200" dirty="0">
              <a:latin typeface="Verdana" panose="020B0604030504040204" pitchFamily="34" charset="0"/>
              <a:ea typeface="Verdana" panose="020B0604030504040204" pitchFamily="34" charset="0"/>
              <a:cs typeface="Verdana" panose="020B0604030504040204" pitchFamily="34" charset="0"/>
            </a:endParaRPr>
          </a:p>
          <a:p>
            <a:pPr algn="just"/>
            <a:endParaRPr lang="ru-RU" sz="3200" dirty="0">
              <a:latin typeface="Verdana" panose="020B0604030504040204" pitchFamily="34" charset="0"/>
              <a:ea typeface="Verdana" panose="020B0604030504040204" pitchFamily="34" charset="0"/>
              <a:cs typeface="Verdana" panose="020B0604030504040204" pitchFamily="34" charset="0"/>
            </a:endParaRPr>
          </a:p>
          <a:p>
            <a:pPr algn="just"/>
            <a:r>
              <a:rPr lang="en-US" sz="3200" dirty="0">
                <a:latin typeface="Verdana" panose="020B0604030504040204" pitchFamily="34" charset="0"/>
                <a:ea typeface="Verdana" panose="020B0604030504040204" pitchFamily="34" charset="0"/>
                <a:cs typeface="Verdana" panose="020B0604030504040204" pitchFamily="34" charset="0"/>
              </a:rPr>
              <a:t>Rate on the </a:t>
            </a:r>
            <a:r>
              <a:rPr lang="en-US" sz="3200" b="1" i="1" dirty="0">
                <a:latin typeface="Verdana" panose="020B0604030504040204" pitchFamily="34" charset="0"/>
                <a:ea typeface="Verdana" panose="020B0604030504040204" pitchFamily="34" charset="0"/>
                <a:cs typeface="Verdana" panose="020B0604030504040204" pitchFamily="34" charset="0"/>
              </a:rPr>
              <a:t>depth</a:t>
            </a:r>
            <a:r>
              <a:rPr lang="en-US" sz="3200" dirty="0">
                <a:latin typeface="Verdana" panose="020B0604030504040204" pitchFamily="34" charset="0"/>
                <a:ea typeface="Verdana" panose="020B0604030504040204" pitchFamily="34" charset="0"/>
                <a:cs typeface="Verdana" panose="020B0604030504040204" pitchFamily="34" charset="0"/>
              </a:rPr>
              <a:t> and </a:t>
            </a:r>
            <a:r>
              <a:rPr lang="en-US" sz="3200" b="1" i="1" dirty="0">
                <a:latin typeface="Verdana" panose="020B0604030504040204" pitchFamily="34" charset="0"/>
                <a:ea typeface="Verdana" panose="020B0604030504040204" pitchFamily="34" charset="0"/>
                <a:cs typeface="Verdana" panose="020B0604030504040204" pitchFamily="34" charset="0"/>
              </a:rPr>
              <a:t>quality</a:t>
            </a:r>
            <a:r>
              <a:rPr lang="en-US" sz="3200" dirty="0">
                <a:latin typeface="Verdana" panose="020B0604030504040204" pitchFamily="34" charset="0"/>
                <a:ea typeface="Verdana" panose="020B0604030504040204" pitchFamily="34" charset="0"/>
                <a:cs typeface="Verdana" panose="020B0604030504040204" pitchFamily="34" charset="0"/>
              </a:rPr>
              <a:t> of tax audits: it is clearly defined what actions should be performed by inspectors to prove that taxpayers receive an unjustified tax benefit.</a:t>
            </a:r>
            <a:endParaRPr lang="ru-RU" sz="32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23028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201" y="190915"/>
            <a:ext cx="19405600" cy="830997"/>
          </a:xfrm>
          <a:prstGeom prst="rect">
            <a:avLst/>
          </a:prstGeom>
          <a:ln>
            <a:solidFill>
              <a:schemeClr val="bg1"/>
            </a:solidFill>
          </a:ln>
        </p:spPr>
        <p:txBody>
          <a:bodyPr wrap="square">
            <a:spAutoFit/>
          </a:bodyPr>
          <a:lstStyle/>
          <a:p>
            <a:pPr algn="ctr"/>
            <a:r>
              <a:rPr lang="en-US" sz="4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Tax </a:t>
            </a: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preferences in the IT sector</a:t>
            </a:r>
            <a:endParaRPr lang="ru-RU" sz="4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36684391"/>
              </p:ext>
            </p:extLst>
          </p:nvPr>
        </p:nvGraphicFramePr>
        <p:xfrm>
          <a:off x="330202" y="1473201"/>
          <a:ext cx="19405599" cy="9004298"/>
        </p:xfrm>
        <a:graphic>
          <a:graphicData uri="http://schemas.openxmlformats.org/drawingml/2006/table">
            <a:tbl>
              <a:tblPr firstRow="1" firstCol="1" bandRow="1">
                <a:tableStyleId>{5C22544A-7EE6-4342-B048-85BDC9FD1C3A}</a:tableStyleId>
              </a:tblPr>
              <a:tblGrid>
                <a:gridCol w="2146660"/>
                <a:gridCol w="1989619"/>
                <a:gridCol w="3473073"/>
                <a:gridCol w="3701496"/>
                <a:gridCol w="4048025"/>
                <a:gridCol w="4046726"/>
              </a:tblGrid>
              <a:tr h="1501668">
                <a:tc>
                  <a:txBody>
                    <a:bodyPr/>
                    <a:lstStyle/>
                    <a:p>
                      <a:pPr algn="ctr">
                        <a:lnSpc>
                          <a:spcPct val="115000"/>
                        </a:lnSpc>
                        <a:spcAft>
                          <a:spcPts val="1000"/>
                        </a:spcAft>
                      </a:pPr>
                      <a:r>
                        <a:rPr lang="ru-RU" sz="2000" i="0" spc="-15" dirty="0" err="1" smtClean="0">
                          <a:effectLst/>
                        </a:rPr>
                        <a:t>Countries</a:t>
                      </a:r>
                      <a:r>
                        <a:rPr lang="ru-RU" sz="2000" i="0" spc="-15" dirty="0" smtClean="0">
                          <a:effectLst/>
                        </a:rPr>
                        <a:t>/</a:t>
                      </a:r>
                      <a:endParaRPr lang="ru-RU" sz="2000" i="0" dirty="0">
                        <a:effectLst/>
                        <a:latin typeface="Calibri"/>
                        <a:ea typeface="Calibri"/>
                        <a:cs typeface="Times New Roman"/>
                      </a:endParaRPr>
                    </a:p>
                  </a:txBody>
                  <a:tcPr marL="9525" marR="9525" marT="9525" marB="9525"/>
                </a:tc>
                <a:tc>
                  <a:txBody>
                    <a:bodyPr/>
                    <a:lstStyle/>
                    <a:p>
                      <a:pPr algn="ctr">
                        <a:lnSpc>
                          <a:spcPct val="115000"/>
                        </a:lnSpc>
                        <a:spcAft>
                          <a:spcPts val="1000"/>
                        </a:spcAft>
                      </a:pPr>
                      <a:r>
                        <a:rPr lang="ru-RU" sz="2000" i="0" spc="-15">
                          <a:effectLst/>
                        </a:rPr>
                        <a:t>Russia</a:t>
                      </a:r>
                      <a:endParaRPr lang="ru-RU" sz="2000" i="0">
                        <a:effectLst/>
                        <a:latin typeface="Calibri"/>
                        <a:ea typeface="Calibri"/>
                        <a:cs typeface="Times New Roman"/>
                      </a:endParaRPr>
                    </a:p>
                  </a:txBody>
                  <a:tcPr marL="9525" marR="9525" marT="9525" marB="9525"/>
                </a:tc>
                <a:tc>
                  <a:txBody>
                    <a:bodyPr/>
                    <a:lstStyle/>
                    <a:p>
                      <a:pPr algn="ctr">
                        <a:lnSpc>
                          <a:spcPct val="115000"/>
                        </a:lnSpc>
                        <a:spcAft>
                          <a:spcPts val="1000"/>
                        </a:spcAft>
                      </a:pPr>
                      <a:r>
                        <a:rPr lang="ru-RU" sz="2000" i="0" spc="-15">
                          <a:effectLst/>
                        </a:rPr>
                        <a:t>Belarus</a:t>
                      </a:r>
                      <a:endParaRPr lang="ru-RU" sz="2000" i="0">
                        <a:effectLst/>
                        <a:latin typeface="Calibri"/>
                        <a:ea typeface="Calibri"/>
                        <a:cs typeface="Times New Roman"/>
                      </a:endParaRPr>
                    </a:p>
                  </a:txBody>
                  <a:tcPr marL="9525" marR="9525" marT="9525" marB="9525"/>
                </a:tc>
                <a:tc>
                  <a:txBody>
                    <a:bodyPr/>
                    <a:lstStyle/>
                    <a:p>
                      <a:pPr algn="ctr">
                        <a:lnSpc>
                          <a:spcPct val="115000"/>
                        </a:lnSpc>
                        <a:spcAft>
                          <a:spcPts val="1000"/>
                        </a:spcAft>
                      </a:pPr>
                      <a:r>
                        <a:rPr lang="ru-RU" sz="2000" i="0" spc="-15">
                          <a:effectLst/>
                        </a:rPr>
                        <a:t>Ukraine</a:t>
                      </a:r>
                      <a:endParaRPr lang="ru-RU" sz="2000" i="0">
                        <a:effectLst/>
                        <a:latin typeface="Calibri"/>
                        <a:ea typeface="Calibri"/>
                        <a:cs typeface="Times New Roman"/>
                      </a:endParaRPr>
                    </a:p>
                  </a:txBody>
                  <a:tcPr marL="9525" marR="9525" marT="9525" marB="9525"/>
                </a:tc>
                <a:tc>
                  <a:txBody>
                    <a:bodyPr/>
                    <a:lstStyle/>
                    <a:p>
                      <a:pPr algn="ctr">
                        <a:lnSpc>
                          <a:spcPct val="115000"/>
                        </a:lnSpc>
                        <a:spcAft>
                          <a:spcPts val="1000"/>
                        </a:spcAft>
                      </a:pPr>
                      <a:r>
                        <a:rPr lang="ru-RU" sz="2000" i="0" spc="-15">
                          <a:effectLst/>
                        </a:rPr>
                        <a:t>Poland</a:t>
                      </a:r>
                      <a:endParaRPr lang="ru-RU" sz="2000" i="0">
                        <a:effectLst/>
                        <a:latin typeface="Calibri"/>
                        <a:ea typeface="Calibri"/>
                        <a:cs typeface="Times New Roman"/>
                      </a:endParaRPr>
                    </a:p>
                  </a:txBody>
                  <a:tcPr marL="9525" marR="9525" marT="9525" marB="9525"/>
                </a:tc>
                <a:tc>
                  <a:txBody>
                    <a:bodyPr/>
                    <a:lstStyle/>
                    <a:p>
                      <a:pPr algn="ctr">
                        <a:lnSpc>
                          <a:spcPct val="115000"/>
                        </a:lnSpc>
                        <a:spcAft>
                          <a:spcPts val="1000"/>
                        </a:spcAft>
                      </a:pPr>
                      <a:r>
                        <a:rPr lang="ru-RU" sz="2000" i="0" spc="-15" dirty="0" err="1">
                          <a:effectLst/>
                        </a:rPr>
                        <a:t>Lithuania</a:t>
                      </a:r>
                      <a:endParaRPr lang="ru-RU" sz="2000" i="0" dirty="0">
                        <a:effectLst/>
                        <a:latin typeface="Calibri"/>
                        <a:ea typeface="Calibri"/>
                        <a:cs typeface="Times New Roman"/>
                      </a:endParaRPr>
                    </a:p>
                  </a:txBody>
                  <a:tcPr marL="9525" marR="9525" marT="9525" marB="9525"/>
                </a:tc>
              </a:tr>
              <a:tr h="1161406">
                <a:tc>
                  <a:txBody>
                    <a:bodyPr/>
                    <a:lstStyle/>
                    <a:p>
                      <a:pPr algn="ctr">
                        <a:lnSpc>
                          <a:spcPct val="115000"/>
                        </a:lnSpc>
                        <a:spcAft>
                          <a:spcPts val="0"/>
                        </a:spcAft>
                      </a:pPr>
                      <a:r>
                        <a:rPr lang="ru-RU" sz="1400" i="0" spc="-15">
                          <a:effectLst/>
                        </a:rPr>
                        <a:t>Special mode for IT companies</a:t>
                      </a:r>
                      <a:endParaRPr lang="ru-RU" sz="1100" i="0">
                        <a:effectLst/>
                        <a:latin typeface="Calibri"/>
                        <a:ea typeface="Calibri"/>
                        <a:cs typeface="Times New Roman"/>
                      </a:endParaRPr>
                    </a:p>
                  </a:txBody>
                  <a:tcPr marL="9525" marR="9525" marT="9525" marB="9525"/>
                </a:tc>
                <a:tc>
                  <a:txBody>
                    <a:bodyPr/>
                    <a:lstStyle/>
                    <a:p>
                      <a:pPr algn="ctr">
                        <a:lnSpc>
                          <a:spcPct val="115000"/>
                        </a:lnSpc>
                        <a:spcAft>
                          <a:spcPts val="0"/>
                        </a:spcAft>
                      </a:pPr>
                      <a:r>
                        <a:rPr lang="en-US" sz="1400" i="1" spc="-15" dirty="0" smtClean="0">
                          <a:effectLst/>
                          <a:latin typeface="+mn-lt"/>
                          <a:ea typeface="+mn-ea"/>
                          <a:cs typeface="+mn-cs"/>
                        </a:rPr>
                        <a:t>-</a:t>
                      </a:r>
                      <a:endParaRPr lang="ru-RU" sz="1100" i="1"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dirty="0" err="1" smtClean="0">
                          <a:effectLst/>
                        </a:rPr>
                        <a:t>Yes</a:t>
                      </a:r>
                      <a:r>
                        <a:rPr lang="ru-RU" sz="1400" i="1" spc="-15" dirty="0" smtClean="0">
                          <a:effectLst/>
                        </a:rPr>
                        <a:t> (LDPE)</a:t>
                      </a:r>
                      <a:endParaRPr lang="ru-RU" sz="1100" i="1"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en-US" sz="1400" i="1" spc="-15" dirty="0" smtClean="0">
                          <a:effectLst/>
                          <a:latin typeface="+mn-lt"/>
                          <a:ea typeface="+mn-ea"/>
                          <a:cs typeface="+mn-cs"/>
                        </a:rPr>
                        <a:t>-</a:t>
                      </a:r>
                      <a:endParaRPr lang="ru-RU" sz="1100" i="1"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en-US" sz="1400" i="1" spc="-15" dirty="0" smtClean="0">
                          <a:effectLst/>
                          <a:latin typeface="+mn-lt"/>
                          <a:ea typeface="+mn-ea"/>
                          <a:cs typeface="+mn-cs"/>
                        </a:rPr>
                        <a:t>-</a:t>
                      </a:r>
                      <a:endParaRPr lang="ru-RU" sz="1100" i="1"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dirty="0" err="1">
                          <a:effectLst/>
                        </a:rPr>
                        <a:t>Yes</a:t>
                      </a:r>
                      <a:r>
                        <a:rPr lang="ru-RU" sz="1400" i="1" spc="-15" dirty="0">
                          <a:effectLst/>
                        </a:rPr>
                        <a:t> (</a:t>
                      </a:r>
                      <a:r>
                        <a:rPr lang="ru-RU" sz="1400" i="1" spc="-15" dirty="0" err="1">
                          <a:effectLst/>
                        </a:rPr>
                        <a:t>for</a:t>
                      </a:r>
                      <a:r>
                        <a:rPr lang="ru-RU" sz="1400" i="1" spc="-15" dirty="0">
                          <a:effectLst/>
                        </a:rPr>
                        <a:t> </a:t>
                      </a:r>
                      <a:r>
                        <a:rPr lang="ru-RU" sz="1400" i="1" spc="-15" dirty="0" err="1">
                          <a:effectLst/>
                        </a:rPr>
                        <a:t>startups</a:t>
                      </a:r>
                      <a:r>
                        <a:rPr lang="ru-RU" sz="1400" i="1" spc="-15" dirty="0">
                          <a:effectLst/>
                        </a:rPr>
                        <a:t>)</a:t>
                      </a:r>
                      <a:endParaRPr lang="ru-RU" sz="1100" i="1" dirty="0">
                        <a:effectLst/>
                        <a:latin typeface="Calibri"/>
                        <a:ea typeface="Calibri"/>
                        <a:cs typeface="Times New Roman"/>
                      </a:endParaRPr>
                    </a:p>
                  </a:txBody>
                  <a:tcPr marL="9525" marR="9525" marT="9525" marB="9525"/>
                </a:tc>
              </a:tr>
              <a:tr h="1649532">
                <a:tc>
                  <a:txBody>
                    <a:bodyPr/>
                    <a:lstStyle/>
                    <a:p>
                      <a:pPr algn="ctr">
                        <a:lnSpc>
                          <a:spcPct val="115000"/>
                        </a:lnSpc>
                        <a:spcAft>
                          <a:spcPts val="0"/>
                        </a:spcAft>
                      </a:pPr>
                      <a:r>
                        <a:rPr lang="ru-RU" sz="1400" i="0" spc="-15">
                          <a:effectLst/>
                        </a:rPr>
                        <a:t>Personal income tax</a:t>
                      </a:r>
                      <a:endParaRPr lang="ru-RU" sz="1100" i="0">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a:effectLst/>
                        </a:rPr>
                        <a:t>9%</a:t>
                      </a:r>
                      <a:endParaRPr lang="ru-RU" sz="1100" i="1">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a:effectLst/>
                        </a:rPr>
                        <a:t>9% for HTP residents</a:t>
                      </a:r>
                      <a:endParaRPr lang="ru-RU" sz="1100" i="1">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dirty="0">
                          <a:effectLst/>
                        </a:rPr>
                        <a:t>18% + 1.5% (</a:t>
                      </a:r>
                      <a:r>
                        <a:rPr lang="ru-RU" sz="1400" i="1" spc="-15" dirty="0" err="1">
                          <a:effectLst/>
                        </a:rPr>
                        <a:t>military</a:t>
                      </a:r>
                      <a:r>
                        <a:rPr lang="ru-RU" sz="1400" i="1" spc="-15" dirty="0">
                          <a:effectLst/>
                        </a:rPr>
                        <a:t> </a:t>
                      </a:r>
                      <a:r>
                        <a:rPr lang="ru-RU" sz="1400" i="1" spc="-15" dirty="0" err="1">
                          <a:effectLst/>
                        </a:rPr>
                        <a:t>levy</a:t>
                      </a:r>
                      <a:r>
                        <a:rPr lang="ru-RU" sz="1400" i="1" spc="-15" dirty="0" smtClean="0">
                          <a:effectLst/>
                        </a:rPr>
                        <a:t>)</a:t>
                      </a:r>
                      <a:endParaRPr lang="en-US" sz="1400" i="1" spc="-15" dirty="0" smtClean="0">
                        <a:effectLst/>
                      </a:endParaRPr>
                    </a:p>
                    <a:p>
                      <a:pPr algn="ctr">
                        <a:lnSpc>
                          <a:spcPct val="115000"/>
                        </a:lnSpc>
                        <a:spcAft>
                          <a:spcPts val="0"/>
                        </a:spcAft>
                      </a:pPr>
                      <a:r>
                        <a:rPr lang="ru-RU" sz="1400" i="1" spc="-15" dirty="0" smtClean="0">
                          <a:effectLst/>
                        </a:rPr>
                        <a:t> </a:t>
                      </a:r>
                      <a:r>
                        <a:rPr lang="ru-RU" sz="1400" i="1" spc="-15" dirty="0" err="1">
                          <a:effectLst/>
                        </a:rPr>
                        <a:t>Sole</a:t>
                      </a:r>
                      <a:r>
                        <a:rPr lang="ru-RU" sz="1400" i="1" spc="-15" dirty="0">
                          <a:effectLst/>
                        </a:rPr>
                        <a:t> </a:t>
                      </a:r>
                      <a:r>
                        <a:rPr lang="ru-RU" sz="1400" i="1" spc="-15" dirty="0" err="1">
                          <a:effectLst/>
                        </a:rPr>
                        <a:t>proprietors</a:t>
                      </a:r>
                      <a:r>
                        <a:rPr lang="ru-RU" sz="1400" i="1" spc="-15" dirty="0">
                          <a:effectLst/>
                        </a:rPr>
                        <a:t> </a:t>
                      </a:r>
                      <a:r>
                        <a:rPr lang="ru-RU" sz="1400" i="1" spc="-15" dirty="0" err="1">
                          <a:effectLst/>
                        </a:rPr>
                        <a:t>with</a:t>
                      </a:r>
                      <a:r>
                        <a:rPr lang="ru-RU" sz="1400" i="1" spc="-15" dirty="0">
                          <a:effectLst/>
                        </a:rPr>
                        <a:t> USN 3% </a:t>
                      </a:r>
                      <a:r>
                        <a:rPr lang="ru-RU" sz="1400" i="1" spc="-15" dirty="0" err="1">
                          <a:effectLst/>
                        </a:rPr>
                        <a:t>or</a:t>
                      </a:r>
                      <a:r>
                        <a:rPr lang="ru-RU" sz="1400" i="1" spc="-15" dirty="0">
                          <a:effectLst/>
                        </a:rPr>
                        <a:t> 5%</a:t>
                      </a:r>
                      <a:endParaRPr lang="ru-RU" sz="1100" i="1"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dirty="0">
                          <a:effectLst/>
                        </a:rPr>
                        <a:t>17-32% (+ </a:t>
                      </a:r>
                      <a:r>
                        <a:rPr lang="ru-RU" sz="1400" i="1" spc="-15" dirty="0" err="1">
                          <a:effectLst/>
                        </a:rPr>
                        <a:t>benefit</a:t>
                      </a:r>
                      <a:r>
                        <a:rPr lang="ru-RU" sz="1400" i="1" spc="-15" dirty="0">
                          <a:effectLst/>
                        </a:rPr>
                        <a:t> </a:t>
                      </a:r>
                      <a:r>
                        <a:rPr lang="ru-RU" sz="1400" i="1" spc="-15" dirty="0" err="1">
                          <a:effectLst/>
                        </a:rPr>
                        <a:t>for</a:t>
                      </a:r>
                      <a:r>
                        <a:rPr lang="ru-RU" sz="1400" i="1" spc="-15" dirty="0">
                          <a:effectLst/>
                        </a:rPr>
                        <a:t> </a:t>
                      </a:r>
                      <a:r>
                        <a:rPr lang="ru-RU" sz="1400" i="1" spc="-15" dirty="0" err="1">
                          <a:effectLst/>
                        </a:rPr>
                        <a:t>employees</a:t>
                      </a:r>
                      <a:r>
                        <a:rPr lang="ru-RU" sz="1400" i="1" spc="-15" dirty="0">
                          <a:effectLst/>
                        </a:rPr>
                        <a:t> </a:t>
                      </a:r>
                      <a:r>
                        <a:rPr lang="ru-RU" sz="1400" i="1" spc="-15" dirty="0" err="1">
                          <a:effectLst/>
                        </a:rPr>
                        <a:t>under</a:t>
                      </a:r>
                      <a:r>
                        <a:rPr lang="ru-RU" sz="1400" i="1" spc="-15" dirty="0">
                          <a:effectLst/>
                        </a:rPr>
                        <a:t> 26 </a:t>
                      </a:r>
                      <a:r>
                        <a:rPr lang="ru-RU" sz="1400" i="1" spc="-15" dirty="0" err="1">
                          <a:effectLst/>
                        </a:rPr>
                        <a:t>years</a:t>
                      </a:r>
                      <a:r>
                        <a:rPr lang="ru-RU" sz="1400" i="1" spc="-15" dirty="0">
                          <a:effectLst/>
                        </a:rPr>
                        <a:t> </a:t>
                      </a:r>
                      <a:r>
                        <a:rPr lang="ru-RU" sz="1400" i="1" spc="-15" dirty="0" err="1">
                          <a:effectLst/>
                        </a:rPr>
                        <a:t>of</a:t>
                      </a:r>
                      <a:r>
                        <a:rPr lang="ru-RU" sz="1400" i="1" spc="-15" dirty="0">
                          <a:effectLst/>
                        </a:rPr>
                        <a:t> </a:t>
                      </a:r>
                      <a:r>
                        <a:rPr lang="ru-RU" sz="1400" i="1" spc="-15" dirty="0" err="1">
                          <a:effectLst/>
                        </a:rPr>
                        <a:t>age</a:t>
                      </a:r>
                      <a:r>
                        <a:rPr lang="ru-RU" sz="1400" i="1" spc="-15" dirty="0">
                          <a:effectLst/>
                        </a:rPr>
                        <a:t>). </a:t>
                      </a:r>
                      <a:r>
                        <a:rPr lang="ru-RU" sz="1400" i="1" spc="-15" dirty="0" err="1">
                          <a:effectLst/>
                        </a:rPr>
                        <a:t>Sole</a:t>
                      </a:r>
                      <a:r>
                        <a:rPr lang="ru-RU" sz="1400" i="1" spc="-15" dirty="0">
                          <a:effectLst/>
                        </a:rPr>
                        <a:t> </a:t>
                      </a:r>
                      <a:r>
                        <a:rPr lang="ru-RU" sz="1400" i="1" spc="-15" dirty="0" err="1">
                          <a:effectLst/>
                        </a:rPr>
                        <a:t>Proprietors</a:t>
                      </a:r>
                      <a:r>
                        <a:rPr lang="ru-RU" sz="1400" i="1" spc="-15" dirty="0">
                          <a:effectLst/>
                        </a:rPr>
                        <a:t>: 19</a:t>
                      </a:r>
                      <a:r>
                        <a:rPr lang="ru-RU" sz="1400" i="1" spc="-15" dirty="0" smtClean="0">
                          <a:effectLst/>
                        </a:rPr>
                        <a:t>%</a:t>
                      </a:r>
                      <a:endParaRPr lang="en-US" sz="1400" i="1" spc="-15" dirty="0" smtClean="0">
                        <a:effectLst/>
                      </a:endParaRPr>
                    </a:p>
                    <a:p>
                      <a:pPr algn="ctr">
                        <a:lnSpc>
                          <a:spcPct val="115000"/>
                        </a:lnSpc>
                        <a:spcAft>
                          <a:spcPts val="0"/>
                        </a:spcAft>
                      </a:pPr>
                      <a:r>
                        <a:rPr lang="ru-RU" sz="1400" i="1" spc="-15" dirty="0" smtClean="0">
                          <a:effectLst/>
                        </a:rPr>
                        <a:t>(</a:t>
                      </a:r>
                      <a:r>
                        <a:rPr lang="ru-RU" sz="1400" i="1" spc="-15" dirty="0" err="1">
                          <a:effectLst/>
                        </a:rPr>
                        <a:t>Innovation</a:t>
                      </a:r>
                      <a:r>
                        <a:rPr lang="ru-RU" sz="1400" i="1" spc="-15" dirty="0">
                          <a:effectLst/>
                        </a:rPr>
                        <a:t> </a:t>
                      </a:r>
                      <a:r>
                        <a:rPr lang="ru-RU" sz="1400" i="1" spc="-15" dirty="0" err="1">
                          <a:effectLst/>
                        </a:rPr>
                        <a:t>Box</a:t>
                      </a:r>
                      <a:r>
                        <a:rPr lang="ru-RU" sz="1400" i="1" spc="-15" dirty="0">
                          <a:effectLst/>
                        </a:rPr>
                        <a:t> — 5%)</a:t>
                      </a:r>
                      <a:endParaRPr lang="ru-RU" sz="1100" i="1"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en-US" sz="1400" i="1" spc="-15" dirty="0">
                          <a:effectLst/>
                        </a:rPr>
                        <a:t>Progressive income tax rate: 20% or 32% depending on the level of annual income </a:t>
                      </a:r>
                      <a:endParaRPr lang="en-US" sz="1400" i="1" spc="-15" dirty="0" smtClean="0">
                        <a:effectLst/>
                      </a:endParaRPr>
                    </a:p>
                    <a:p>
                      <a:pPr algn="ctr">
                        <a:lnSpc>
                          <a:spcPct val="115000"/>
                        </a:lnSpc>
                        <a:spcAft>
                          <a:spcPts val="0"/>
                        </a:spcAft>
                      </a:pPr>
                      <a:r>
                        <a:rPr lang="en-US" sz="1400" i="1" spc="-15" dirty="0" smtClean="0">
                          <a:effectLst/>
                        </a:rPr>
                        <a:t>(</a:t>
                      </a:r>
                      <a:r>
                        <a:rPr lang="en-US" sz="1400" i="1" spc="-15" dirty="0">
                          <a:effectLst/>
                        </a:rPr>
                        <a:t>up to 60 average wages paid in 2021 or higher).</a:t>
                      </a:r>
                      <a:endParaRPr lang="ru-RU" sz="1100" i="1" dirty="0">
                        <a:effectLst/>
                        <a:latin typeface="Calibri"/>
                        <a:ea typeface="Calibri"/>
                        <a:cs typeface="Times New Roman"/>
                      </a:endParaRPr>
                    </a:p>
                  </a:txBody>
                  <a:tcPr marL="9525" marR="9525" marT="9525" marB="9525"/>
                </a:tc>
              </a:tr>
              <a:tr h="1672141">
                <a:tc>
                  <a:txBody>
                    <a:bodyPr/>
                    <a:lstStyle/>
                    <a:p>
                      <a:pPr algn="ctr">
                        <a:lnSpc>
                          <a:spcPct val="115000"/>
                        </a:lnSpc>
                        <a:spcAft>
                          <a:spcPts val="0"/>
                        </a:spcAft>
                      </a:pPr>
                      <a:r>
                        <a:rPr lang="ru-RU" sz="1400" i="0" spc="-15">
                          <a:effectLst/>
                        </a:rPr>
                        <a:t>VAT on the provision of IT services for export</a:t>
                      </a:r>
                      <a:endParaRPr lang="ru-RU" sz="1100" i="0">
                        <a:effectLst/>
                        <a:latin typeface="Calibri"/>
                        <a:ea typeface="Calibri"/>
                        <a:cs typeface="Times New Roman"/>
                      </a:endParaRPr>
                    </a:p>
                  </a:txBody>
                  <a:tcPr marL="9525" marR="9525" marT="9525" marB="9525"/>
                </a:tc>
                <a:tc>
                  <a:txBody>
                    <a:bodyPr/>
                    <a:lstStyle/>
                    <a:p>
                      <a:pPr algn="ctr">
                        <a:lnSpc>
                          <a:spcPct val="115000"/>
                        </a:lnSpc>
                        <a:spcAft>
                          <a:spcPts val="0"/>
                        </a:spcAft>
                      </a:pPr>
                      <a:r>
                        <a:rPr lang="en-US" sz="1400" i="1" spc="-15" dirty="0" smtClean="0">
                          <a:effectLst/>
                          <a:latin typeface="+mn-lt"/>
                          <a:ea typeface="+mn-ea"/>
                          <a:cs typeface="+mn-cs"/>
                        </a:rPr>
                        <a:t>0%</a:t>
                      </a:r>
                      <a:endParaRPr lang="ru-RU" sz="1100" i="1"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a:effectLst/>
                        </a:rPr>
                        <a:t>0% exempt if the buyer's country is recognized as the place of sale of services</a:t>
                      </a:r>
                      <a:endParaRPr lang="ru-RU" sz="1100" i="1">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dirty="0">
                          <a:effectLst/>
                        </a:rPr>
                        <a:t>0%</a:t>
                      </a:r>
                      <a:endParaRPr lang="ru-RU" sz="1100" i="1"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a:effectLst/>
                        </a:rPr>
                        <a:t>0%</a:t>
                      </a:r>
                      <a:endParaRPr lang="ru-RU" sz="1100" i="1">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dirty="0">
                          <a:effectLst/>
                        </a:rPr>
                        <a:t>0%</a:t>
                      </a:r>
                      <a:endParaRPr lang="ru-RU" sz="1100" i="1" dirty="0">
                        <a:effectLst/>
                        <a:latin typeface="Calibri"/>
                        <a:ea typeface="Calibri"/>
                        <a:cs typeface="Times New Roman"/>
                      </a:endParaRPr>
                    </a:p>
                  </a:txBody>
                  <a:tcPr marL="9525" marR="9525" marT="9525" marB="9525"/>
                </a:tc>
              </a:tr>
              <a:tr h="3019551">
                <a:tc>
                  <a:txBody>
                    <a:bodyPr/>
                    <a:lstStyle/>
                    <a:p>
                      <a:pPr algn="ctr">
                        <a:lnSpc>
                          <a:spcPct val="115000"/>
                        </a:lnSpc>
                        <a:spcAft>
                          <a:spcPts val="0"/>
                        </a:spcAft>
                      </a:pPr>
                      <a:r>
                        <a:rPr lang="ru-RU" sz="1400" i="0" spc="-15" dirty="0" err="1">
                          <a:effectLst/>
                        </a:rPr>
                        <a:t>Income</a:t>
                      </a:r>
                      <a:r>
                        <a:rPr lang="ru-RU" sz="1400" i="0" spc="-15" dirty="0">
                          <a:effectLst/>
                        </a:rPr>
                        <a:t> </a:t>
                      </a:r>
                      <a:r>
                        <a:rPr lang="ru-RU" sz="1400" i="0" spc="-15" dirty="0" err="1">
                          <a:effectLst/>
                        </a:rPr>
                        <a:t>tax</a:t>
                      </a:r>
                      <a:endParaRPr lang="ru-RU" sz="1100" i="0" dirty="0">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a:effectLst/>
                        </a:rPr>
                        <a:t>3%</a:t>
                      </a:r>
                      <a:endParaRPr lang="ru-RU" sz="1100" i="1">
                        <a:effectLst/>
                        <a:latin typeface="Calibri"/>
                        <a:ea typeface="Calibri"/>
                        <a:cs typeface="Times New Roman"/>
                      </a:endParaRPr>
                    </a:p>
                  </a:txBody>
                  <a:tcPr marL="9525" marR="9525" marT="9525" marB="9525"/>
                </a:tc>
                <a:tc>
                  <a:txBody>
                    <a:bodyPr/>
                    <a:lstStyle/>
                    <a:p>
                      <a:pPr algn="ctr">
                        <a:lnSpc>
                          <a:spcPct val="115000"/>
                        </a:lnSpc>
                        <a:spcAft>
                          <a:spcPts val="0"/>
                        </a:spcAft>
                      </a:pPr>
                      <a:r>
                        <a:rPr lang="en-US" sz="1400" i="1" spc="-15">
                          <a:effectLst/>
                        </a:rPr>
                        <a:t>Exempt, but there is a fee of 1% of revenue</a:t>
                      </a:r>
                      <a:endParaRPr lang="ru-RU" sz="1100" i="1">
                        <a:effectLst/>
                        <a:latin typeface="Calibri"/>
                        <a:ea typeface="Calibri"/>
                        <a:cs typeface="Times New Roman"/>
                      </a:endParaRPr>
                    </a:p>
                  </a:txBody>
                  <a:tcPr marL="9525" marR="9525" marT="9525" marB="9525"/>
                </a:tc>
                <a:tc>
                  <a:txBody>
                    <a:bodyPr/>
                    <a:lstStyle/>
                    <a:p>
                      <a:pPr algn="ctr">
                        <a:lnSpc>
                          <a:spcPct val="115000"/>
                        </a:lnSpc>
                        <a:spcAft>
                          <a:spcPts val="0"/>
                        </a:spcAft>
                      </a:pPr>
                      <a:r>
                        <a:rPr lang="ru-RU" sz="1400" i="1" spc="-15">
                          <a:effectLst/>
                        </a:rPr>
                        <a:t>18%</a:t>
                      </a:r>
                      <a:endParaRPr lang="ru-RU" sz="1100" i="1">
                        <a:effectLst/>
                        <a:latin typeface="Calibri"/>
                        <a:ea typeface="Calibri"/>
                        <a:cs typeface="Times New Roman"/>
                      </a:endParaRPr>
                    </a:p>
                  </a:txBody>
                  <a:tcPr marL="9525" marR="9525" marT="9525" marB="9525"/>
                </a:tc>
                <a:tc>
                  <a:txBody>
                    <a:bodyPr/>
                    <a:lstStyle/>
                    <a:p>
                      <a:pPr algn="ctr">
                        <a:lnSpc>
                          <a:spcPct val="115000"/>
                        </a:lnSpc>
                        <a:spcAft>
                          <a:spcPts val="1000"/>
                        </a:spcAft>
                      </a:pPr>
                      <a:r>
                        <a:rPr lang="ru-RU" sz="1400" i="1" spc="-15">
                          <a:effectLst/>
                        </a:rPr>
                        <a:t>19%Provided for:</a:t>
                      </a:r>
                      <a:endParaRPr lang="ru-RU" sz="1100" i="1">
                        <a:effectLst/>
                      </a:endParaRPr>
                    </a:p>
                    <a:p>
                      <a:pPr algn="ctr">
                        <a:lnSpc>
                          <a:spcPct val="115000"/>
                        </a:lnSpc>
                        <a:spcAft>
                          <a:spcPts val="1000"/>
                        </a:spcAft>
                      </a:pPr>
                      <a:r>
                        <a:rPr lang="ru-RU" sz="1400" i="1" spc="-15">
                          <a:effectLst/>
                        </a:rPr>
                        <a:t>- R &amp; D benefits</a:t>
                      </a:r>
                      <a:endParaRPr lang="ru-RU" sz="1100" i="1">
                        <a:effectLst/>
                      </a:endParaRPr>
                    </a:p>
                    <a:p>
                      <a:pPr algn="ctr">
                        <a:lnSpc>
                          <a:spcPct val="115000"/>
                        </a:lnSpc>
                        <a:spcAft>
                          <a:spcPts val="1000"/>
                        </a:spcAft>
                      </a:pPr>
                      <a:r>
                        <a:rPr lang="ru-RU" sz="1400" i="1" spc="-15">
                          <a:effectLst/>
                        </a:rPr>
                        <a:t>-InnovationBox</a:t>
                      </a:r>
                      <a:endParaRPr lang="ru-RU" sz="1100" i="1">
                        <a:effectLst/>
                        <a:latin typeface="Calibri"/>
                        <a:ea typeface="Calibri"/>
                        <a:cs typeface="Times New Roman"/>
                      </a:endParaRPr>
                    </a:p>
                  </a:txBody>
                  <a:tcPr marL="9525" marR="9525" marT="9525" marB="9525"/>
                </a:tc>
                <a:tc>
                  <a:txBody>
                    <a:bodyPr/>
                    <a:lstStyle/>
                    <a:p>
                      <a:pPr algn="ctr">
                        <a:lnSpc>
                          <a:spcPct val="115000"/>
                        </a:lnSpc>
                        <a:spcAft>
                          <a:spcPts val="1000"/>
                        </a:spcAft>
                      </a:pPr>
                      <a:r>
                        <a:rPr lang="ru-RU" sz="1400" i="1" spc="-15" dirty="0" err="1">
                          <a:effectLst/>
                        </a:rPr>
                        <a:t>Providedfor</a:t>
                      </a:r>
                      <a:r>
                        <a:rPr lang="ru-RU" sz="1400" i="1" spc="-15" dirty="0">
                          <a:effectLst/>
                        </a:rPr>
                        <a:t>:</a:t>
                      </a:r>
                      <a:endParaRPr lang="ru-RU" sz="1100" i="1" dirty="0">
                        <a:effectLst/>
                      </a:endParaRPr>
                    </a:p>
                    <a:p>
                      <a:pPr algn="ctr">
                        <a:lnSpc>
                          <a:spcPct val="115000"/>
                        </a:lnSpc>
                        <a:spcAft>
                          <a:spcPts val="1000"/>
                        </a:spcAft>
                      </a:pPr>
                      <a:r>
                        <a:rPr lang="ru-RU" sz="1400" i="1" spc="-15" dirty="0">
                          <a:effectLst/>
                        </a:rPr>
                        <a:t>- R &amp; D </a:t>
                      </a:r>
                      <a:r>
                        <a:rPr lang="ru-RU" sz="1400" i="1" spc="-15" dirty="0" err="1">
                          <a:effectLst/>
                        </a:rPr>
                        <a:t>benefits</a:t>
                      </a:r>
                      <a:endParaRPr lang="ru-RU" sz="1100" i="1" dirty="0">
                        <a:effectLst/>
                      </a:endParaRPr>
                    </a:p>
                    <a:p>
                      <a:pPr algn="ctr">
                        <a:lnSpc>
                          <a:spcPct val="115000"/>
                        </a:lnSpc>
                        <a:spcAft>
                          <a:spcPts val="1000"/>
                        </a:spcAft>
                      </a:pPr>
                      <a:r>
                        <a:rPr lang="ru-RU" sz="1400" i="1" spc="-15" dirty="0">
                          <a:effectLst/>
                        </a:rPr>
                        <a:t>— </a:t>
                      </a:r>
                      <a:r>
                        <a:rPr lang="ru-RU" sz="1400" i="1" spc="-15" dirty="0" err="1">
                          <a:effectLst/>
                        </a:rPr>
                        <a:t>within</a:t>
                      </a:r>
                      <a:r>
                        <a:rPr lang="ru-RU" sz="1400" i="1" spc="-15" dirty="0">
                          <a:effectLst/>
                        </a:rPr>
                        <a:t> </a:t>
                      </a:r>
                      <a:r>
                        <a:rPr lang="ru-RU" sz="1400" i="1" spc="-15" dirty="0" err="1">
                          <a:effectLst/>
                        </a:rPr>
                        <a:t>the</a:t>
                      </a:r>
                      <a:r>
                        <a:rPr lang="ru-RU" sz="1400" i="1" spc="-15" dirty="0">
                          <a:effectLst/>
                        </a:rPr>
                        <a:t> FEZ</a:t>
                      </a:r>
                      <a:endParaRPr lang="ru-RU" sz="1100" i="1"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501344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ривая Лаффера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905" y="1712743"/>
            <a:ext cx="6810191" cy="44039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0201" y="190915"/>
            <a:ext cx="19405600" cy="707886"/>
          </a:xfrm>
          <a:prstGeom prst="rect">
            <a:avLst/>
          </a:prstGeom>
          <a:ln>
            <a:solidFill>
              <a:schemeClr val="bg1"/>
            </a:solidFill>
          </a:ln>
        </p:spPr>
        <p:txBody>
          <a:bodyPr wrap="square">
            <a:spAutoFit/>
          </a:bodyPr>
          <a:lstStyle/>
          <a:p>
            <a:pPr algn="ctr"/>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The concept of the optimal level of </a:t>
            </a:r>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taxation (</a:t>
            </a:r>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Laffer curve)</a:t>
            </a:r>
            <a:endParaRPr lang="ru-RU"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Прямоугольник 3"/>
          <p:cNvSpPr/>
          <p:nvPr/>
        </p:nvSpPr>
        <p:spPr>
          <a:xfrm>
            <a:off x="266702" y="8413442"/>
            <a:ext cx="19469099" cy="193899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Slide comment: </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In these conditions, the consistent automation of tax administration in Russia, which leads to an increase in the real tax burden, turns out that more and more taxpayers want to go back into the shadows. However, in modern Russian realities, the Laffer curve ceases to work – it is impossible to go into the shadow, since the "shadow" as such ceases to exist: state bodies have almost complete information about payers, and the amount of cash in the economy decreases every </a:t>
            </a:r>
            <a:r>
              <a:rPr lang="en-US" sz="2400" dirty="0" err="1">
                <a:solidFill>
                  <a:schemeClr val="bg1"/>
                </a:solidFill>
                <a:latin typeface="Verdana" panose="020B0604030504040204" pitchFamily="34" charset="0"/>
                <a:ea typeface="Verdana" panose="020B0604030504040204" pitchFamily="34" charset="0"/>
                <a:cs typeface="Verdana" panose="020B0604030504040204" pitchFamily="34" charset="0"/>
              </a:rPr>
              <a:t>year.As</a:t>
            </a: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a result, not being able to go into the shadows, the business is simply forced to reduce business activity.</a:t>
            </a:r>
            <a:endParaRPr lang="ru-RU"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Прямоугольник 4"/>
          <p:cNvSpPr/>
          <p:nvPr/>
        </p:nvSpPr>
        <p:spPr>
          <a:xfrm>
            <a:off x="393700" y="6345179"/>
            <a:ext cx="19405600"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According to the Federal Tax Service, the volume of tax revenues to the budget has approximately tripled since 2010.The current bet on total automated tax administration processes is too risky for the state.</a:t>
            </a:r>
            <a:endParaRPr lang="ru-RU" sz="2800" i="1" u="sng"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503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4876" b="14876"/>
          <a:stretch>
            <a:fillRect/>
          </a:stretch>
        </p:blipFill>
        <p:spPr/>
      </p:pic>
      <p:sp>
        <p:nvSpPr>
          <p:cNvPr id="18" name="TextBox 17"/>
          <p:cNvSpPr txBox="1"/>
          <p:nvPr/>
        </p:nvSpPr>
        <p:spPr>
          <a:xfrm>
            <a:off x="3119029" y="9591383"/>
            <a:ext cx="12282349" cy="2283959"/>
          </a:xfrm>
          <a:prstGeom prst="rect">
            <a:avLst/>
          </a:prstGeom>
          <a:noFill/>
        </p:spPr>
        <p:txBody>
          <a:bodyPr wrap="square" lIns="150785" tIns="75392" rIns="150785" bIns="75392" rtlCol="0">
            <a:spAutoFit/>
          </a:bodyPr>
          <a:lstStyle/>
          <a:p>
            <a:pPr algn="ctr">
              <a:lnSpc>
                <a:spcPct val="150000"/>
              </a:lnSpc>
            </a:pPr>
            <a:r>
              <a:rPr lang="en-US" sz="6600" b="1" i="1" dirty="0">
                <a:solidFill>
                  <a:schemeClr val="bg1"/>
                </a:solidFill>
                <a:latin typeface="Verdana" panose="020B0604030504040204" pitchFamily="34" charset="0"/>
                <a:ea typeface="Verdana" panose="020B0604030504040204" pitchFamily="34" charset="0"/>
                <a:cs typeface="Verdana" panose="020B0604030504040204" pitchFamily="34" charset="0"/>
              </a:rPr>
              <a:t>www.kolesnikov.pro</a:t>
            </a:r>
          </a:p>
          <a:p>
            <a:pPr algn="ctr"/>
            <a:r>
              <a:rPr lang="en-US" sz="2000" dirty="0">
                <a:solidFill>
                  <a:schemeClr val="bg1"/>
                </a:solidFill>
              </a:rPr>
              <a:t/>
            </a:r>
            <a:br>
              <a:rPr lang="en-US" sz="2000" dirty="0">
                <a:solidFill>
                  <a:schemeClr val="bg1"/>
                </a:solidFill>
              </a:rPr>
            </a:br>
            <a:endParaRPr lang="ru-RU" sz="2000" dirty="0">
              <a:solidFill>
                <a:schemeClr val="bg1"/>
              </a:solidFill>
            </a:endParaRPr>
          </a:p>
        </p:txBody>
      </p:sp>
      <p:sp>
        <p:nvSpPr>
          <p:cNvPr id="19" name="Прямоугольник 18"/>
          <p:cNvSpPr/>
          <p:nvPr/>
        </p:nvSpPr>
        <p:spPr>
          <a:xfrm>
            <a:off x="2687660" y="3107809"/>
            <a:ext cx="14533146" cy="144655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8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Thanks for your attention!</a:t>
            </a:r>
            <a:endParaRPr lang="ru-RU" sz="88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1" name="Picture 2" descr="http://qrcoder.ru/code/?http%3A%2F%2Fkolesnikov.pro%2F&amp;4&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3368" y="7297689"/>
            <a:ext cx="3222432" cy="32224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Южный федеральный университе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97" y="58264"/>
            <a:ext cx="2593561" cy="2406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36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7000" fill="hold"/>
                                        <p:tgtEl>
                                          <p:spTgt spid="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ФНС до 1 мая приостановила взыскания со счетов МС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23"/>
          <p:cNvSpPr/>
          <p:nvPr/>
        </p:nvSpPr>
        <p:spPr>
          <a:xfrm>
            <a:off x="463551" y="286564"/>
            <a:ext cx="19158556" cy="1466035"/>
          </a:xfrm>
          <a:custGeom>
            <a:avLst/>
            <a:gdLst/>
            <a:ahLst/>
            <a:cxnLst/>
            <a:rect l="l" t="t" r="r" b="b"/>
            <a:pathLst>
              <a:path w="5106670" h="1151889">
                <a:moveTo>
                  <a:pt x="5106535" y="1151797"/>
                </a:moveTo>
                <a:lnTo>
                  <a:pt x="0" y="1151797"/>
                </a:lnTo>
                <a:lnTo>
                  <a:pt x="0" y="0"/>
                </a:lnTo>
                <a:lnTo>
                  <a:pt x="5106535" y="0"/>
                </a:lnTo>
                <a:lnTo>
                  <a:pt x="5106535" y="1151797"/>
                </a:lnTo>
                <a:close/>
              </a:path>
            </a:pathLst>
          </a:custGeom>
          <a:solidFill>
            <a:schemeClr val="bg1">
              <a:alpha val="15000"/>
            </a:schemeClr>
          </a:solidFill>
          <a:ln w="10470">
            <a:noFill/>
          </a:ln>
        </p:spPr>
        <p:txBody>
          <a:bodyPr wrap="square" lIns="0" tIns="0" rIns="0" bIns="0" rtlCol="0">
            <a:spAutoFit/>
          </a:bodyPr>
          <a:lstStyle/>
          <a:p>
            <a:endParaRPr/>
          </a:p>
        </p:txBody>
      </p:sp>
      <p:sp>
        <p:nvSpPr>
          <p:cNvPr id="16" name="Rectangle 11"/>
          <p:cNvSpPr/>
          <p:nvPr/>
        </p:nvSpPr>
        <p:spPr>
          <a:xfrm>
            <a:off x="-9221" y="0"/>
            <a:ext cx="20104100" cy="1130935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8" name="Текст 27"/>
          <p:cNvSpPr>
            <a:spLocks noGrp="1"/>
          </p:cNvSpPr>
          <p:nvPr>
            <p:ph type="body" sz="quarter" idx="10"/>
          </p:nvPr>
        </p:nvSpPr>
        <p:spPr>
          <a:xfrm>
            <a:off x="463551" y="720717"/>
            <a:ext cx="19158556" cy="9867915"/>
          </a:xfrm>
        </p:spPr>
        <p:txBody>
          <a:bodyPr>
            <a:normAutofit/>
          </a:bodyPr>
          <a:lstStyle/>
          <a:p>
            <a:pPr marL="0" indent="0" algn="just">
              <a:buNone/>
            </a:pP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AI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is a human-developed system consisting of software and, in some cases, hardware, operating in the physical or electronic world, which analyzes the surrounding reality by collecting data, analyzing it, drawing conclusions from existing knowledge or processing information based on the collected data, and making decisions about the optimal actions to be taken to achieve the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goal</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               </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(from </a:t>
            </a:r>
            <a:r>
              <a:rPr lang="en-US" sz="32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the European Commission study</a:t>
            </a:r>
            <a:r>
              <a:rPr lang="en-US"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t>
            </a:r>
            <a:endParaRPr lang="ru-RU" sz="32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endParaRPr>
          </a:p>
          <a:p>
            <a:pPr marL="0" indent="0" algn="just">
              <a:buNone/>
            </a:pP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endParaRPr>
          </a:p>
          <a:p>
            <a:pPr marL="0" indent="0" algn="just">
              <a:buNone/>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Forms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and methods of tax control (Article 82 of the Tax Code of the Russian Federation</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t>
            </a: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endParaRPr>
          </a:p>
          <a:p>
            <a:pPr marL="457200" indent="-457200" algn="just">
              <a:buFont typeface="Wingdings" panose="05000000000000000000" pitchFamily="2" charset="2"/>
              <a:buChar char="Ø"/>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tax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audit</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t>
            </a: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endParaRPr>
          </a:p>
          <a:p>
            <a:pPr marL="457200" indent="-457200" algn="just">
              <a:buFont typeface="Wingdings" panose="05000000000000000000" pitchFamily="2" charset="2"/>
              <a:buChar char="Ø"/>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getting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explanations</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t>
            </a: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endParaRPr>
          </a:p>
          <a:p>
            <a:pPr marL="457200" indent="-457200" algn="just">
              <a:buFont typeface="Wingdings" panose="05000000000000000000" pitchFamily="2" charset="2"/>
              <a:buChar char="Ø"/>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checking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accounting and reporting data</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t>
            </a: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endParaRPr>
          </a:p>
          <a:p>
            <a:pPr marL="457200" indent="-457200" algn="just">
              <a:buFont typeface="Wingdings" panose="05000000000000000000" pitchFamily="2" charset="2"/>
              <a:buChar char="Ø"/>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inspection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of premises and territories used for profit-making</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a:t>
            </a: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endParaRPr>
          </a:p>
          <a:p>
            <a:pPr marL="457200" indent="-457200" algn="just">
              <a:buFont typeface="Wingdings" panose="05000000000000000000" pitchFamily="2" charset="2"/>
              <a:buChar char="Ø"/>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other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rPr>
              <a:t>control procedures provided for by the Tax Code of the Russian Federation.</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Verdana" panose="020B0604030504040204" pitchFamily="34" charset="0"/>
              <a:ea typeface="Verdana" panose="020B0604030504040204" pitchFamily="34" charset="0"/>
              <a:cs typeface="Aharoni" panose="02010803020104030203" pitchFamily="2" charset="-79"/>
            </a:endParaRPr>
          </a:p>
        </p:txBody>
      </p:sp>
    </p:spTree>
    <p:extLst>
      <p:ext uri="{BB962C8B-B14F-4D97-AF65-F5344CB8AC3E}">
        <p14:creationId xmlns:p14="http://schemas.microsoft.com/office/powerpoint/2010/main" val="232852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0201" y="190915"/>
            <a:ext cx="19405600" cy="830997"/>
          </a:xfrm>
          <a:prstGeom prst="rect">
            <a:avLst/>
          </a:prstGeom>
          <a:ln>
            <a:solidFill>
              <a:schemeClr val="bg1"/>
            </a:solidFill>
          </a:ln>
        </p:spPr>
        <p:txBody>
          <a:bodyPr wrap="square">
            <a:sp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Powers of tax control bodies</a:t>
            </a:r>
            <a:endParaRPr lang="ru-RU" sz="4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28424098"/>
              </p:ext>
            </p:extLst>
          </p:nvPr>
        </p:nvGraphicFramePr>
        <p:xfrm>
          <a:off x="209550" y="1175044"/>
          <a:ext cx="19526251" cy="10165080"/>
        </p:xfrm>
        <a:graphic>
          <a:graphicData uri="http://schemas.openxmlformats.org/drawingml/2006/table">
            <a:tbl>
              <a:tblPr firstRow="1" firstCol="1" bandRow="1">
                <a:tableStyleId>{5C22544A-7EE6-4342-B048-85BDC9FD1C3A}</a:tableStyleId>
              </a:tblPr>
              <a:tblGrid>
                <a:gridCol w="2081108"/>
                <a:gridCol w="5443642"/>
                <a:gridCol w="5505450"/>
                <a:gridCol w="6496051"/>
              </a:tblGrid>
              <a:tr h="130543">
                <a:tc>
                  <a:txBody>
                    <a:bodyPr/>
                    <a:lstStyle/>
                    <a:p>
                      <a:pPr algn="ctr">
                        <a:lnSpc>
                          <a:spcPct val="115000"/>
                        </a:lnSpc>
                        <a:spcAft>
                          <a:spcPts val="0"/>
                        </a:spcAft>
                      </a:pPr>
                      <a:r>
                        <a:rPr lang="ru-RU" sz="1800">
                          <a:effectLst/>
                          <a:latin typeface="Times New Roman" panose="02020603050405020304" pitchFamily="18" charset="0"/>
                          <a:cs typeface="Times New Roman" panose="02020603050405020304" pitchFamily="18" charset="0"/>
                        </a:rPr>
                        <a:t>Country</a:t>
                      </a:r>
                      <a:endParaRPr lang="ru-RU" sz="1800">
                        <a:effectLst/>
                        <a:latin typeface="Times New Roman" panose="02020603050405020304" pitchFamily="18" charset="0"/>
                        <a:ea typeface="Calibri"/>
                        <a:cs typeface="Times New Roman" panose="02020603050405020304" pitchFamily="18" charset="0"/>
                      </a:endParaRPr>
                    </a:p>
                  </a:txBody>
                  <a:tcPr marL="24636" marR="24636"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Russia</a:t>
                      </a:r>
                      <a:endParaRPr lang="ru-RU" sz="2000">
                        <a:effectLst/>
                        <a:latin typeface="Times New Roman" panose="02020603050405020304" pitchFamily="18" charset="0"/>
                        <a:ea typeface="Calibri"/>
                        <a:cs typeface="Times New Roman" panose="02020603050405020304" pitchFamily="18" charset="0"/>
                      </a:endParaRPr>
                    </a:p>
                  </a:txBody>
                  <a:tcPr marL="24636" marR="24636"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Ukraine</a:t>
                      </a:r>
                      <a:endParaRPr lang="ru-RU" sz="2000">
                        <a:effectLst/>
                        <a:latin typeface="Times New Roman" panose="02020603050405020304" pitchFamily="18" charset="0"/>
                        <a:ea typeface="Calibri"/>
                        <a:cs typeface="Times New Roman" panose="02020603050405020304" pitchFamily="18" charset="0"/>
                      </a:endParaRPr>
                    </a:p>
                  </a:txBody>
                  <a:tcPr marL="24636" marR="24636" marT="0" marB="0"/>
                </a:tc>
                <a:tc>
                  <a:txBody>
                    <a:bodyPr/>
                    <a:lstStyle/>
                    <a:p>
                      <a:pPr algn="ctr">
                        <a:lnSpc>
                          <a:spcPct val="115000"/>
                        </a:lnSpc>
                        <a:spcAft>
                          <a:spcPts val="0"/>
                        </a:spcAft>
                      </a:pPr>
                      <a:r>
                        <a:rPr lang="ru-RU" sz="2000" dirty="0" err="1">
                          <a:effectLst/>
                          <a:latin typeface="Times New Roman" panose="02020603050405020304" pitchFamily="18" charset="0"/>
                          <a:cs typeface="Times New Roman" panose="02020603050405020304" pitchFamily="18" charset="0"/>
                        </a:rPr>
                        <a:t>Belarus</a:t>
                      </a:r>
                      <a:endParaRPr lang="ru-RU" sz="2000" dirty="0">
                        <a:effectLst/>
                        <a:latin typeface="Times New Roman" panose="02020603050405020304" pitchFamily="18" charset="0"/>
                        <a:ea typeface="Calibri"/>
                        <a:cs typeface="Times New Roman" panose="02020603050405020304" pitchFamily="18" charset="0"/>
                      </a:endParaRPr>
                    </a:p>
                  </a:txBody>
                  <a:tcPr marL="24636" marR="24636" marT="0" marB="0"/>
                </a:tc>
              </a:tr>
              <a:tr h="2976751">
                <a:tc>
                  <a:txBody>
                    <a:bodyPr/>
                    <a:lstStyle/>
                    <a:p>
                      <a:pPr algn="ctr">
                        <a:lnSpc>
                          <a:spcPct val="115000"/>
                        </a:lnSpc>
                        <a:spcAft>
                          <a:spcPts val="0"/>
                        </a:spcAft>
                      </a:pPr>
                      <a:r>
                        <a:rPr lang="ru-RU" sz="1800" dirty="0" err="1">
                          <a:effectLst/>
                          <a:latin typeface="Times New Roman" panose="02020603050405020304" pitchFamily="18" charset="0"/>
                          <a:cs typeface="Times New Roman" panose="02020603050405020304" pitchFamily="18" charset="0"/>
                        </a:rPr>
                        <a:t>Tax</a:t>
                      </a:r>
                      <a:r>
                        <a:rPr lang="ru-RU" sz="1800" dirty="0">
                          <a:effectLst/>
                          <a:latin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cs typeface="Times New Roman" panose="02020603050405020304" pitchFamily="18" charset="0"/>
                        </a:rPr>
                        <a:t>authority</a:t>
                      </a:r>
                      <a:endParaRPr lang="ru-RU" sz="1800" dirty="0">
                        <a:effectLst/>
                        <a:latin typeface="Times New Roman" panose="02020603050405020304" pitchFamily="18" charset="0"/>
                        <a:ea typeface="Calibri"/>
                        <a:cs typeface="Times New Roman" panose="02020603050405020304" pitchFamily="18" charset="0"/>
                      </a:endParaRPr>
                    </a:p>
                  </a:txBody>
                  <a:tcPr marL="24636" marR="24636" marT="0" marB="0"/>
                </a:tc>
                <a:tc>
                  <a:txBody>
                    <a:bodyPr/>
                    <a:lstStyle/>
                    <a:p>
                      <a:pPr algn="ctr">
                        <a:lnSpc>
                          <a:spcPct val="115000"/>
                        </a:lnSpc>
                        <a:spcAft>
                          <a:spcPts val="0"/>
                        </a:spcAft>
                      </a:pPr>
                      <a:r>
                        <a:rPr lang="ru-RU" sz="1600" b="1" i="1" dirty="0" err="1">
                          <a:effectLst/>
                          <a:latin typeface="Verdana" panose="020B0604030504040204" pitchFamily="34" charset="0"/>
                          <a:ea typeface="Verdana" panose="020B0604030504040204" pitchFamily="34" charset="0"/>
                          <a:cs typeface="Verdana" panose="020B0604030504040204" pitchFamily="34" charset="0"/>
                        </a:rPr>
                        <a:t>Federal</a:t>
                      </a:r>
                      <a:r>
                        <a:rPr lang="ru-RU" sz="1600" b="1" i="1" dirty="0">
                          <a:effectLst/>
                          <a:latin typeface="Verdana" panose="020B0604030504040204" pitchFamily="34" charset="0"/>
                          <a:ea typeface="Verdana" panose="020B0604030504040204" pitchFamily="34" charset="0"/>
                          <a:cs typeface="Verdana" panose="020B0604030504040204" pitchFamily="34" charset="0"/>
                        </a:rPr>
                        <a:t> </a:t>
                      </a:r>
                      <a:r>
                        <a:rPr lang="ru-RU" sz="1600" b="1" i="1" dirty="0" err="1">
                          <a:effectLst/>
                          <a:latin typeface="Verdana" panose="020B0604030504040204" pitchFamily="34" charset="0"/>
                          <a:ea typeface="Verdana" panose="020B0604030504040204" pitchFamily="34" charset="0"/>
                          <a:cs typeface="Verdana" panose="020B0604030504040204" pitchFamily="34" charset="0"/>
                        </a:rPr>
                        <a:t>Tax</a:t>
                      </a:r>
                      <a:r>
                        <a:rPr lang="ru-RU" sz="1600" b="1" i="1" dirty="0">
                          <a:effectLst/>
                          <a:latin typeface="Verdana" panose="020B0604030504040204" pitchFamily="34" charset="0"/>
                          <a:ea typeface="Verdana" panose="020B0604030504040204" pitchFamily="34" charset="0"/>
                          <a:cs typeface="Verdana" panose="020B0604030504040204" pitchFamily="34" charset="0"/>
                        </a:rPr>
                        <a:t> </a:t>
                      </a:r>
                      <a:r>
                        <a:rPr lang="ru-RU" sz="1600" b="1" i="1" dirty="0" err="1" smtClean="0">
                          <a:effectLst/>
                          <a:latin typeface="Verdana" panose="020B0604030504040204" pitchFamily="34" charset="0"/>
                          <a:ea typeface="Verdana" panose="020B0604030504040204" pitchFamily="34" charset="0"/>
                          <a:cs typeface="Verdana" panose="020B0604030504040204" pitchFamily="34" charset="0"/>
                        </a:rPr>
                        <a:t>Service</a:t>
                      </a:r>
                      <a:r>
                        <a:rPr lang="en-US" sz="1600" b="1" i="1" dirty="0" smtClean="0">
                          <a:effectLst/>
                          <a:latin typeface="Verdana" panose="020B0604030504040204" pitchFamily="34" charset="0"/>
                          <a:ea typeface="Verdana" panose="020B0604030504040204" pitchFamily="34" charset="0"/>
                          <a:cs typeface="Verdana" panose="020B0604030504040204" pitchFamily="34" charset="0"/>
                        </a:rPr>
                        <a:t> of</a:t>
                      </a:r>
                      <a:r>
                        <a:rPr lang="ru-RU" sz="1600" b="1" i="1" dirty="0" smtClean="0">
                          <a:effectLst/>
                          <a:latin typeface="Verdana" panose="020B0604030504040204" pitchFamily="34" charset="0"/>
                          <a:ea typeface="Verdana" panose="020B0604030504040204" pitchFamily="34" charset="0"/>
                          <a:cs typeface="Verdana" panose="020B0604030504040204" pitchFamily="34" charset="0"/>
                        </a:rPr>
                        <a:t> </a:t>
                      </a:r>
                      <a:r>
                        <a:rPr lang="ru-RU" sz="1600" b="1" i="1" dirty="0" err="1" smtClean="0">
                          <a:effectLst/>
                          <a:latin typeface="Verdana" panose="020B0604030504040204" pitchFamily="34" charset="0"/>
                          <a:ea typeface="Verdana" panose="020B0604030504040204" pitchFamily="34" charset="0"/>
                          <a:cs typeface="Verdana" panose="020B0604030504040204" pitchFamily="34" charset="0"/>
                        </a:rPr>
                        <a:t>Russia</a:t>
                      </a:r>
                      <a:r>
                        <a:rPr lang="en-US" sz="1600" b="1" i="1" dirty="0" smtClean="0">
                          <a:effectLst/>
                          <a:latin typeface="Verdana" panose="020B0604030504040204" pitchFamily="34" charset="0"/>
                          <a:ea typeface="Verdana" panose="020B0604030504040204" pitchFamily="34" charset="0"/>
                          <a:cs typeface="Verdana" panose="020B0604030504040204" pitchFamily="34" charset="0"/>
                        </a:rPr>
                        <a:t> (FTS)</a:t>
                      </a:r>
                      <a:endParaRPr lang="ru-RU" sz="1600" b="1" i="1" dirty="0">
                        <a:effectLst/>
                        <a:latin typeface="Verdana" panose="020B0604030504040204" pitchFamily="34" charset="0"/>
                        <a:ea typeface="Verdana" panose="020B0604030504040204" pitchFamily="34" charset="0"/>
                        <a:cs typeface="Verdana" panose="020B0604030504040204" pitchFamily="34" charset="0"/>
                      </a:endParaRPr>
                    </a:p>
                  </a:txBody>
                  <a:tcPr marL="24636" marR="24636" marT="0" marB="0"/>
                </a:tc>
                <a:tc>
                  <a:txBody>
                    <a:bodyPr/>
                    <a:lstStyle/>
                    <a:p>
                      <a:pPr algn="just">
                        <a:lnSpc>
                          <a:spcPct val="115000"/>
                        </a:lnSpc>
                        <a:spcAft>
                          <a:spcPts val="0"/>
                        </a:spcAft>
                      </a:pPr>
                      <a:r>
                        <a:rPr lang="en-US" sz="1600" b="1" i="1" dirty="0">
                          <a:effectLst/>
                          <a:latin typeface="Verdana" panose="020B0604030504040204" pitchFamily="34" charset="0"/>
                          <a:ea typeface="Verdana" panose="020B0604030504040204" pitchFamily="34" charset="0"/>
                          <a:cs typeface="Verdana" panose="020B0604030504040204" pitchFamily="34" charset="0"/>
                        </a:rPr>
                        <a:t>The state fiscal service of Ukraine (SFS) </a:t>
                      </a:r>
                      <a:r>
                        <a:rPr lang="en-US" sz="1600" i="1" dirty="0">
                          <a:effectLst/>
                          <a:latin typeface="Verdana" panose="020B0604030504040204" pitchFamily="34" charset="0"/>
                          <a:ea typeface="Verdana" panose="020B0604030504040204" pitchFamily="34" charset="0"/>
                          <a:cs typeface="Verdana" panose="020B0604030504040204" pitchFamily="34" charset="0"/>
                        </a:rPr>
                        <a:t>is the Central body of Executive power, whose work is directed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by </a:t>
                      </a:r>
                      <a:r>
                        <a:rPr lang="en-US" sz="1600" i="1" dirty="0">
                          <a:effectLst/>
                          <a:latin typeface="Verdana" panose="020B0604030504040204" pitchFamily="34" charset="0"/>
                          <a:ea typeface="Verdana" panose="020B0604030504040204" pitchFamily="34" charset="0"/>
                          <a:cs typeface="Verdana" panose="020B0604030504040204" pitchFamily="34" charset="0"/>
                        </a:rPr>
                        <a:t>the Minister of Finance and which implements the state's tax policy, the state policy in the sphere of the state customs Affairs public policy, administration of the single contribution for obligatory state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social insurance </a:t>
                      </a:r>
                      <a:r>
                        <a:rPr lang="en-US" sz="1600" i="1" dirty="0">
                          <a:effectLst/>
                          <a:latin typeface="Verdana" panose="020B0604030504040204" pitchFamily="34" charset="0"/>
                          <a:ea typeface="Verdana" panose="020B0604030504040204" pitchFamily="34" charset="0"/>
                          <a:cs typeface="Verdana" panose="020B0604030504040204" pitchFamily="34" charset="0"/>
                        </a:rPr>
                        <a:t>(further - the single payment) public policy in the sphere of combating crime in the application of tax, customs legislation as well as legislation concerning payment of single contribution.</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txBody>
                  <a:tcPr marL="24636" marR="24636" marT="0" marB="0"/>
                </a:tc>
                <a:tc>
                  <a:txBody>
                    <a:bodyPr/>
                    <a:lstStyle/>
                    <a:p>
                      <a:pPr algn="ctr">
                        <a:lnSpc>
                          <a:spcPct val="115000"/>
                        </a:lnSpc>
                        <a:spcAft>
                          <a:spcPts val="0"/>
                        </a:spcAft>
                      </a:pPr>
                      <a:r>
                        <a:rPr lang="en-US" sz="1600" b="1" i="1" dirty="0">
                          <a:effectLst/>
                          <a:latin typeface="Verdana" panose="020B0604030504040204" pitchFamily="34" charset="0"/>
                          <a:ea typeface="Verdana" panose="020B0604030504040204" pitchFamily="34" charset="0"/>
                          <a:cs typeface="Verdana" panose="020B0604030504040204" pitchFamily="34" charset="0"/>
                        </a:rPr>
                        <a:t>Ministry of Taxes and Duties of the Republic of Belarus</a:t>
                      </a:r>
                      <a:endParaRPr lang="ru-RU" sz="1600" b="1" i="1" dirty="0">
                        <a:effectLst/>
                        <a:latin typeface="Verdana" panose="020B0604030504040204" pitchFamily="34" charset="0"/>
                        <a:ea typeface="Verdana" panose="020B0604030504040204" pitchFamily="34" charset="0"/>
                        <a:cs typeface="Verdana" panose="020B0604030504040204" pitchFamily="34" charset="0"/>
                      </a:endParaRPr>
                    </a:p>
                  </a:txBody>
                  <a:tcPr marL="24636" marR="24636" marT="0" marB="0"/>
                </a:tc>
              </a:tr>
              <a:tr h="6480912">
                <a:tc>
                  <a:txBody>
                    <a:bodyPr/>
                    <a:lstStyle/>
                    <a:p>
                      <a:pPr algn="ctr">
                        <a:lnSpc>
                          <a:spcPct val="115000"/>
                        </a:lnSpc>
                        <a:spcAft>
                          <a:spcPts val="0"/>
                        </a:spcAft>
                      </a:pPr>
                      <a:r>
                        <a:rPr lang="ru-RU" sz="1800" dirty="0" err="1">
                          <a:effectLst/>
                          <a:latin typeface="Times New Roman" panose="02020603050405020304" pitchFamily="18" charset="0"/>
                          <a:cs typeface="Times New Roman" panose="02020603050405020304" pitchFamily="18" charset="0"/>
                        </a:rPr>
                        <a:t>Credentials</a:t>
                      </a:r>
                      <a:endParaRPr lang="ru-RU" sz="1800" dirty="0">
                        <a:effectLst/>
                        <a:latin typeface="Times New Roman" panose="02020603050405020304" pitchFamily="18" charset="0"/>
                        <a:ea typeface="Calibri"/>
                        <a:cs typeface="Times New Roman" panose="02020603050405020304" pitchFamily="18" charset="0"/>
                      </a:endParaRPr>
                    </a:p>
                  </a:txBody>
                  <a:tcPr marL="24636" marR="24636" marT="0" marB="0"/>
                </a:tc>
                <a:tc>
                  <a:txBody>
                    <a:bodyPr/>
                    <a:lstStyle/>
                    <a:p>
                      <a:pPr marL="285750" indent="-285750" algn="just">
                        <a:lnSpc>
                          <a:spcPct val="115000"/>
                        </a:lnSpc>
                        <a:spcAft>
                          <a:spcPts val="0"/>
                        </a:spcAft>
                        <a:buFont typeface="Wingdings" panose="05000000000000000000" pitchFamily="2" charset="2"/>
                        <a:buChar char="Ø"/>
                      </a:pPr>
                      <a:r>
                        <a:rPr lang="en-US" sz="1600" i="1" dirty="0">
                          <a:effectLst/>
                          <a:latin typeface="Verdana" panose="020B0604030504040204" pitchFamily="34" charset="0"/>
                          <a:ea typeface="Verdana" panose="020B0604030504040204" pitchFamily="34" charset="0"/>
                          <a:cs typeface="Verdana" panose="020B0604030504040204" pitchFamily="34" charset="0"/>
                        </a:rPr>
                        <a:t>control and supervision of compliance with the legislation on taxes and fees, the correctness of calculation, completeness and timeliness of payment of taxes, fees and other mandatory payments;</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 </a:t>
                      </a:r>
                      <a:r>
                        <a:rPr lang="en-US" sz="1600" i="1" dirty="0">
                          <a:effectLst/>
                          <a:latin typeface="Verdana" panose="020B0604030504040204" pitchFamily="34" charset="0"/>
                          <a:ea typeface="Verdana" panose="020B0604030504040204" pitchFamily="34" charset="0"/>
                          <a:cs typeface="Verdana" panose="020B0604030504040204" pitchFamily="34" charset="0"/>
                        </a:rPr>
                        <a:t>control and supervision of the production and turnover of tobacco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products;</a:t>
                      </a: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control </a:t>
                      </a:r>
                      <a:r>
                        <a:rPr lang="en-US" sz="1600" i="1" dirty="0">
                          <a:effectLst/>
                          <a:latin typeface="Verdana" panose="020B0604030504040204" pitchFamily="34" charset="0"/>
                          <a:ea typeface="Verdana" panose="020B0604030504040204" pitchFamily="34" charset="0"/>
                          <a:cs typeface="Verdana" panose="020B0604030504040204" pitchFamily="34" charset="0"/>
                        </a:rPr>
                        <a:t>and supervision of the application</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spcAft>
                          <a:spcPts val="0"/>
                        </a:spcAft>
                        <a:buFont typeface="Wingdings" panose="05000000000000000000" pitchFamily="2" charset="2"/>
                        <a:buChar char="Ø"/>
                      </a:pPr>
                      <a:r>
                        <a:rPr lang="en-US" sz="1600" i="1" dirty="0">
                          <a:effectLst/>
                          <a:latin typeface="Verdana" panose="020B0604030504040204" pitchFamily="34" charset="0"/>
                          <a:ea typeface="Verdana" panose="020B0604030504040204" pitchFamily="34" charset="0"/>
                          <a:cs typeface="Verdana" panose="020B0604030504040204" pitchFamily="34" charset="0"/>
                        </a:rPr>
                        <a:t>of the Tax Code; </a:t>
                      </a:r>
                      <a:endParaRPr lang="en-US" sz="1600" i="1" dirty="0" smtClean="0">
                        <a:effectLst/>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functions </a:t>
                      </a:r>
                      <a:r>
                        <a:rPr lang="en-US" sz="1600" i="1" dirty="0">
                          <a:effectLst/>
                          <a:latin typeface="Verdana" panose="020B0604030504040204" pitchFamily="34" charset="0"/>
                          <a:ea typeface="Verdana" panose="020B0604030504040204" pitchFamily="34" charset="0"/>
                          <a:cs typeface="Verdana" panose="020B0604030504040204" pitchFamily="34" charset="0"/>
                        </a:rPr>
                        <a:t>of the currency control body within the competence of the tax authorities.</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txBody>
                  <a:tcPr marL="24636" marR="24636" marT="0" marB="0"/>
                </a:tc>
                <a:tc>
                  <a:txBody>
                    <a:bodyPr/>
                    <a:lstStyle/>
                    <a:p>
                      <a:pPr marL="285750" indent="-285750" algn="just">
                        <a:spcAft>
                          <a:spcPts val="750"/>
                        </a:spcAft>
                        <a:buFont typeface="Wingdings" panose="05000000000000000000" pitchFamily="2" charset="2"/>
                        <a:buChar char="Ø"/>
                      </a:pPr>
                      <a:r>
                        <a:rPr lang="en-US" sz="1600" i="1" dirty="0">
                          <a:effectLst/>
                          <a:latin typeface="Verdana" panose="020B0604030504040204" pitchFamily="34" charset="0"/>
                          <a:ea typeface="Verdana" panose="020B0604030504040204" pitchFamily="34" charset="0"/>
                          <a:cs typeface="Verdana" panose="020B0604030504040204" pitchFamily="34" charset="0"/>
                        </a:rPr>
                        <a:t>the implementation of the state policy and tax policy in the state of customs, the state policy in the sphere of combating crime </a:t>
                      </a:r>
                      <a:r>
                        <a:rPr lang="en-US" sz="1600" i="1" dirty="0" err="1">
                          <a:effectLst/>
                          <a:latin typeface="Verdana" panose="020B0604030504040204" pitchFamily="34" charset="0"/>
                          <a:ea typeface="Verdana" panose="020B0604030504040204" pitchFamily="34" charset="0"/>
                          <a:cs typeface="Verdana" panose="020B0604030504040204" pitchFamily="34" charset="0"/>
                        </a:rPr>
                        <a:t>ptime</a:t>
                      </a:r>
                      <a:r>
                        <a:rPr lang="en-US" sz="1600" i="1" dirty="0">
                          <a:effectLst/>
                          <a:latin typeface="Verdana" panose="020B0604030504040204" pitchFamily="34" charset="0"/>
                          <a:ea typeface="Verdana" panose="020B0604030504040204" pitchFamily="34" charset="0"/>
                          <a:cs typeface="Verdana" panose="020B0604030504040204" pitchFamily="34" charset="0"/>
                        </a:rPr>
                        <a:t> ID of the application of tax, customs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law,</a:t>
                      </a:r>
                    </a:p>
                    <a:p>
                      <a:pPr marL="285750" indent="-285750" algn="just">
                        <a:spcAft>
                          <a:spcPts val="75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public </a:t>
                      </a:r>
                      <a:r>
                        <a:rPr lang="en-US" sz="1600" i="1" dirty="0">
                          <a:effectLst/>
                          <a:latin typeface="Verdana" panose="020B0604030504040204" pitchFamily="34" charset="0"/>
                          <a:ea typeface="Verdana" panose="020B0604030504040204" pitchFamily="34" charset="0"/>
                          <a:cs typeface="Verdana" panose="020B0604030504040204" pitchFamily="34" charset="0"/>
                        </a:rPr>
                        <a:t>policy, </a:t>
                      </a:r>
                      <a:r>
                        <a:rPr lang="en-US" sz="1600" i="1" dirty="0" err="1">
                          <a:effectLst/>
                          <a:latin typeface="Verdana" panose="020B0604030504040204" pitchFamily="34" charset="0"/>
                          <a:ea typeface="Verdana" panose="020B0604030504040204" pitchFamily="34" charset="0"/>
                          <a:cs typeface="Verdana" panose="020B0604030504040204" pitchFamily="34" charset="0"/>
                        </a:rPr>
                        <a:t>administration</a:t>
                      </a:r>
                      <a:r>
                        <a:rPr lang="en-US" sz="1600" i="1" u="none" strike="noStrike" dirty="0" err="1">
                          <a:effectLst/>
                          <a:latin typeface="Verdana" panose="020B0604030504040204" pitchFamily="34" charset="0"/>
                          <a:ea typeface="Verdana" panose="020B0604030504040204" pitchFamily="34" charset="0"/>
                          <a:cs typeface="Verdana" panose="020B0604030504040204" pitchFamily="34" charset="0"/>
                        </a:rPr>
                        <a:t>of</a:t>
                      </a:r>
                      <a:r>
                        <a:rPr lang="en-US" sz="1600" i="1" u="none" strike="noStrike" dirty="0">
                          <a:effectLst/>
                          <a:latin typeface="Verdana" panose="020B0604030504040204" pitchFamily="34" charset="0"/>
                          <a:ea typeface="Verdana" panose="020B0604030504040204" pitchFamily="34" charset="0"/>
                          <a:cs typeface="Verdana" panose="020B0604030504040204" pitchFamily="34" charset="0"/>
                        </a:rPr>
                        <a:t> a single fee for obligatory state social insurance</a:t>
                      </a:r>
                      <a:r>
                        <a:rPr lang="en-US" sz="1600" i="1" dirty="0">
                          <a:effectLst/>
                          <a:latin typeface="Verdana" panose="020B0604030504040204" pitchFamily="34" charset="0"/>
                          <a:ea typeface="Verdana" panose="020B0604030504040204" pitchFamily="34" charset="0"/>
                          <a:cs typeface="Verdana" panose="020B0604030504040204" pitchFamily="34" charset="0"/>
                        </a:rPr>
                        <a:t>,</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p>
                      <a:pPr marL="285750" lvl="0" indent="-285750" algn="just">
                        <a:lnSpc>
                          <a:spcPct val="115000"/>
                        </a:lnSpc>
                        <a:spcAft>
                          <a:spcPts val="120"/>
                        </a:spcAft>
                        <a:buSzPts val="1000"/>
                        <a:buFont typeface="Wingdings" panose="05000000000000000000" pitchFamily="2" charset="2"/>
                        <a:buChar char="Ø"/>
                        <a:tabLst>
                          <a:tab pos="457200" algn="l"/>
                        </a:tabLst>
                      </a:pPr>
                      <a:r>
                        <a:rPr lang="en-US" sz="1600" i="1" dirty="0">
                          <a:effectLst/>
                          <a:latin typeface="Verdana" panose="020B0604030504040204" pitchFamily="34" charset="0"/>
                          <a:ea typeface="Verdana" panose="020B0604030504040204" pitchFamily="34" charset="0"/>
                          <a:cs typeface="Verdana" panose="020B0604030504040204" pitchFamily="34" charset="0"/>
                        </a:rPr>
                        <a:t>state policy in the sphere of combating crime in the application of tax, customs legislation as well as legislation concerning payment of single contribution.</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spcBef>
                          <a:spcPts val="600"/>
                        </a:spcBef>
                        <a:spcAft>
                          <a:spcPts val="600"/>
                        </a:spcAft>
                        <a:buFont typeface="Wingdings" panose="05000000000000000000" pitchFamily="2" charset="2"/>
                        <a:buChar char="Ø"/>
                      </a:pPr>
                      <a:r>
                        <a:rPr lang="en-US" sz="1600" i="1" dirty="0">
                          <a:effectLst/>
                          <a:latin typeface="Verdana" panose="020B0604030504040204" pitchFamily="34" charset="0"/>
                          <a:ea typeface="Verdana" panose="020B0604030504040204" pitchFamily="34" charset="0"/>
                          <a:cs typeface="Verdana" panose="020B0604030504040204" pitchFamily="34" charset="0"/>
                        </a:rPr>
                        <a:t>The State Fiscal Service exercises its powers directly and through the territorial bodies established in accordance with the established procedure. The State Fiscal Service and its territorial bodies have divisions of the tax police.</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n-US" sz="1600" i="1" dirty="0">
                          <a:effectLst/>
                          <a:latin typeface="Verdana" panose="020B0604030504040204" pitchFamily="34" charset="0"/>
                          <a:ea typeface="Verdana" panose="020B0604030504040204" pitchFamily="34" charset="0"/>
                          <a:cs typeface="Verdana" panose="020B0604030504040204" pitchFamily="34" charset="0"/>
                        </a:rPr>
                        <a:t> </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txBody>
                  <a:tcPr marL="24636" marR="24636" marT="0" marB="0"/>
                </a:tc>
                <a:tc>
                  <a:txBody>
                    <a:bodyPr/>
                    <a:lstStyle/>
                    <a:p>
                      <a:pPr marL="285750" indent="-285750" algn="just">
                        <a:lnSpc>
                          <a:spcPct val="115000"/>
                        </a:lnSpc>
                        <a:spcAft>
                          <a:spcPts val="0"/>
                        </a:spcAft>
                        <a:buFont typeface="Wingdings" panose="05000000000000000000" pitchFamily="2" charset="2"/>
                        <a:buChar char="Ø"/>
                      </a:pPr>
                      <a:r>
                        <a:rPr lang="en-US" sz="1600" i="1" dirty="0">
                          <a:effectLst/>
                          <a:latin typeface="Verdana" panose="020B0604030504040204" pitchFamily="34" charset="0"/>
                          <a:ea typeface="Verdana" panose="020B0604030504040204" pitchFamily="34" charset="0"/>
                          <a:cs typeface="Verdana" panose="020B0604030504040204" pitchFamily="34" charset="0"/>
                        </a:rPr>
                        <a:t>implementation of control over compliance with the legislation on taxes and entrepreneurship within its competence; customs declaration of income, property and sources of funds by individuals; ensuring the correct calculation, full and timely payment of taxes, fees and other mandatory payments to the budget, state target budget and state extra-budgetary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funds;</a:t>
                      </a: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control </a:t>
                      </a:r>
                      <a:r>
                        <a:rPr lang="en-US" sz="1600" i="1" dirty="0">
                          <a:effectLst/>
                          <a:latin typeface="Verdana" panose="020B0604030504040204" pitchFamily="34" charset="0"/>
                          <a:ea typeface="Verdana" panose="020B0604030504040204" pitchFamily="34" charset="0"/>
                          <a:cs typeface="Verdana" panose="020B0604030504040204" pitchFamily="34" charset="0"/>
                        </a:rPr>
                        <a:t>over the production and trafficking of alcohol and tobacco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products;</a:t>
                      </a: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the </a:t>
                      </a:r>
                      <a:r>
                        <a:rPr lang="en-US" sz="1600" i="1" dirty="0">
                          <a:effectLst/>
                          <a:latin typeface="Verdana" panose="020B0604030504040204" pitchFamily="34" charset="0"/>
                          <a:ea typeface="Verdana" panose="020B0604030504040204" pitchFamily="34" charset="0"/>
                          <a:cs typeface="Verdana" panose="020B0604030504040204" pitchFamily="34" charset="0"/>
                        </a:rPr>
                        <a:t>record of calculated and paid (or recovered) in taxes to the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budget;</a:t>
                      </a: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development </a:t>
                      </a:r>
                      <a:r>
                        <a:rPr lang="en-US" sz="1600" i="1" dirty="0">
                          <a:effectLst/>
                          <a:latin typeface="Verdana" panose="020B0604030504040204" pitchFamily="34" charset="0"/>
                          <a:ea typeface="Verdana" panose="020B0604030504040204" pitchFamily="34" charset="0"/>
                          <a:cs typeface="Verdana" panose="020B0604030504040204" pitchFamily="34" charset="0"/>
                        </a:rPr>
                        <a:t>of proposals for the improvement of tax legislation and the organization of work of tax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authorities;</a:t>
                      </a: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performing </a:t>
                      </a:r>
                      <a:r>
                        <a:rPr lang="en-US" sz="1600" i="1" dirty="0">
                          <a:effectLst/>
                          <a:latin typeface="Verdana" panose="020B0604030504040204" pitchFamily="34" charset="0"/>
                          <a:ea typeface="Verdana" panose="020B0604030504040204" pitchFamily="34" charset="0"/>
                          <a:cs typeface="Verdana" panose="020B0604030504040204" pitchFamily="34" charset="0"/>
                        </a:rPr>
                        <a:t>the functions of a currency control agents within its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competence;</a:t>
                      </a: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prevention</a:t>
                      </a:r>
                      <a:r>
                        <a:rPr lang="en-US" sz="1600" i="1" dirty="0">
                          <a:effectLst/>
                          <a:latin typeface="Verdana" panose="020B0604030504040204" pitchFamily="34" charset="0"/>
                          <a:ea typeface="Verdana" panose="020B0604030504040204" pitchFamily="34" charset="0"/>
                          <a:cs typeface="Verdana" panose="020B0604030504040204" pitchFamily="34" charset="0"/>
                        </a:rPr>
                        <a:t>, detection and suppression of violations of the legislation on taxes and entrepreneurship within its </a:t>
                      </a:r>
                      <a:r>
                        <a:rPr lang="en-US" sz="1600" i="1" dirty="0" smtClean="0">
                          <a:effectLst/>
                          <a:latin typeface="Verdana" panose="020B0604030504040204" pitchFamily="34" charset="0"/>
                          <a:ea typeface="Verdana" panose="020B0604030504040204" pitchFamily="34" charset="0"/>
                          <a:cs typeface="Verdana" panose="020B0604030504040204" pitchFamily="34" charset="0"/>
                        </a:rPr>
                        <a:t>competence;</a:t>
                      </a: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preparation </a:t>
                      </a:r>
                      <a:r>
                        <a:rPr lang="en-US" sz="1600" i="1" dirty="0">
                          <a:effectLst/>
                          <a:latin typeface="Verdana" panose="020B0604030504040204" pitchFamily="34" charset="0"/>
                          <a:ea typeface="Verdana" panose="020B0604030504040204" pitchFamily="34" charset="0"/>
                          <a:cs typeface="Verdana" panose="020B0604030504040204" pitchFamily="34" charset="0"/>
                        </a:rPr>
                        <a:t>of tax agreements with other States, the implementation of ties with their tax authorities, the study of their experience;</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15000"/>
                        </a:lnSpc>
                        <a:spcAft>
                          <a:spcPts val="0"/>
                        </a:spcAft>
                        <a:buFont typeface="Wingdings" panose="05000000000000000000" pitchFamily="2" charset="2"/>
                        <a:buChar char="Ø"/>
                      </a:pPr>
                      <a:r>
                        <a:rPr lang="en-US" sz="1600" i="1" dirty="0" smtClean="0">
                          <a:effectLst/>
                          <a:latin typeface="Verdana" panose="020B0604030504040204" pitchFamily="34" charset="0"/>
                          <a:ea typeface="Verdana" panose="020B0604030504040204" pitchFamily="34" charset="0"/>
                          <a:cs typeface="Verdana" panose="020B0604030504040204" pitchFamily="34" charset="0"/>
                        </a:rPr>
                        <a:t>the </a:t>
                      </a:r>
                      <a:r>
                        <a:rPr lang="en-US" sz="1600" i="1" dirty="0">
                          <a:effectLst/>
                          <a:latin typeface="Verdana" panose="020B0604030504040204" pitchFamily="34" charset="0"/>
                          <a:ea typeface="Verdana" panose="020B0604030504040204" pitchFamily="34" charset="0"/>
                          <a:cs typeface="Verdana" panose="020B0604030504040204" pitchFamily="34" charset="0"/>
                        </a:rPr>
                        <a:t>regulations on the procedure of calculation and payment (penalty) taxes.</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0"/>
                        </a:spcAft>
                      </a:pPr>
                      <a:r>
                        <a:rPr lang="en-US" sz="1600" i="1" dirty="0">
                          <a:effectLst/>
                          <a:latin typeface="Verdana" panose="020B0604030504040204" pitchFamily="34" charset="0"/>
                          <a:ea typeface="Verdana" panose="020B0604030504040204" pitchFamily="34" charset="0"/>
                          <a:cs typeface="Verdana" panose="020B0604030504040204" pitchFamily="34" charset="0"/>
                        </a:rPr>
                        <a:t> </a:t>
                      </a:r>
                      <a:endParaRPr lang="ru-RU" sz="1600" i="1" dirty="0">
                        <a:effectLst/>
                        <a:latin typeface="Verdana" panose="020B0604030504040204" pitchFamily="34" charset="0"/>
                        <a:ea typeface="Verdana" panose="020B0604030504040204" pitchFamily="34" charset="0"/>
                        <a:cs typeface="Verdana" panose="020B0604030504040204" pitchFamily="34" charset="0"/>
                      </a:endParaRPr>
                    </a:p>
                  </a:txBody>
                  <a:tcPr marL="24636" marR="24636" marT="0" marB="0"/>
                </a:tc>
              </a:tr>
            </a:tbl>
          </a:graphicData>
        </a:graphic>
      </p:graphicFrame>
    </p:spTree>
    <p:extLst>
      <p:ext uri="{BB962C8B-B14F-4D97-AF65-F5344CB8AC3E}">
        <p14:creationId xmlns:p14="http://schemas.microsoft.com/office/powerpoint/2010/main" val="2964368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426664" y="1505207"/>
            <a:ext cx="19176999" cy="1472292"/>
            <a:chOff x="7498777" y="1475641"/>
            <a:chExt cx="5111586" cy="1156806"/>
          </a:xfrm>
        </p:grpSpPr>
        <p:sp>
          <p:nvSpPr>
            <p:cNvPr id="4" name="object 23"/>
            <p:cNvSpPr/>
            <p:nvPr/>
          </p:nvSpPr>
          <p:spPr>
            <a:xfrm>
              <a:off x="7503693" y="1480557"/>
              <a:ext cx="5106670" cy="1151890"/>
            </a:xfrm>
            <a:custGeom>
              <a:avLst/>
              <a:gdLst/>
              <a:ahLst/>
              <a:cxnLst/>
              <a:rect l="l" t="t" r="r" b="b"/>
              <a:pathLst>
                <a:path w="5106670" h="1151889">
                  <a:moveTo>
                    <a:pt x="5106535" y="1151797"/>
                  </a:moveTo>
                  <a:lnTo>
                    <a:pt x="0" y="1151797"/>
                  </a:lnTo>
                  <a:lnTo>
                    <a:pt x="0" y="0"/>
                  </a:lnTo>
                  <a:lnTo>
                    <a:pt x="5106535" y="0"/>
                  </a:lnTo>
                  <a:lnTo>
                    <a:pt x="5106535" y="1151797"/>
                  </a:lnTo>
                  <a:close/>
                </a:path>
              </a:pathLst>
            </a:custGeom>
            <a:solidFill>
              <a:schemeClr val="bg1">
                <a:alpha val="15000"/>
              </a:schemeClr>
            </a:solidFill>
            <a:ln w="10470">
              <a:noFill/>
            </a:ln>
          </p:spPr>
          <p:txBody>
            <a:bodyPr wrap="square" lIns="0" tIns="0" rIns="0" bIns="0" rtlCol="0">
              <a:spAutoFit/>
            </a:bodyPr>
            <a:lstStyle/>
            <a:p>
              <a:endParaRPr/>
            </a:p>
          </p:txBody>
        </p:sp>
        <p:sp>
          <p:nvSpPr>
            <p:cNvPr id="5" name="object 23"/>
            <p:cNvSpPr/>
            <p:nvPr/>
          </p:nvSpPr>
          <p:spPr>
            <a:xfrm>
              <a:off x="7498777" y="1475641"/>
              <a:ext cx="5106670" cy="1151890"/>
            </a:xfrm>
            <a:custGeom>
              <a:avLst/>
              <a:gdLst/>
              <a:ahLst/>
              <a:cxnLst/>
              <a:rect l="l" t="t" r="r" b="b"/>
              <a:pathLst>
                <a:path w="5106670" h="1151889">
                  <a:moveTo>
                    <a:pt x="5106535" y="1151797"/>
                  </a:moveTo>
                  <a:lnTo>
                    <a:pt x="0" y="1151797"/>
                  </a:lnTo>
                  <a:lnTo>
                    <a:pt x="0" y="0"/>
                  </a:lnTo>
                  <a:lnTo>
                    <a:pt x="5106535" y="0"/>
                  </a:lnTo>
                  <a:lnTo>
                    <a:pt x="5106535" y="1151797"/>
                  </a:lnTo>
                  <a:close/>
                </a:path>
              </a:pathLst>
            </a:custGeom>
            <a:ln w="10470">
              <a:solidFill>
                <a:srgbClr val="FFFFFF"/>
              </a:solidFill>
            </a:ln>
          </p:spPr>
          <p:txBody>
            <a:bodyPr wrap="square" lIns="0" tIns="0" rIns="0" bIns="0" rtlCol="0">
              <a:spAutoFit/>
            </a:bodyPr>
            <a:lstStyle/>
            <a:p>
              <a:endParaRPr/>
            </a:p>
          </p:txBody>
        </p:sp>
      </p:grpSp>
      <p:sp>
        <p:nvSpPr>
          <p:cNvPr id="6" name="Текст 27"/>
          <p:cNvSpPr txBox="1">
            <a:spLocks/>
          </p:cNvSpPr>
          <p:nvPr/>
        </p:nvSpPr>
        <p:spPr>
          <a:xfrm>
            <a:off x="843942" y="1746343"/>
            <a:ext cx="18440400" cy="123115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5400" b="1" dirty="0">
                <a:solidFill>
                  <a:schemeClr val="bg1"/>
                </a:solidFill>
                <a:latin typeface="Verdana" panose="020B0604030504040204" pitchFamily="34" charset="0"/>
                <a:ea typeface="Verdana" panose="020B0604030504040204" pitchFamily="34" charset="0"/>
                <a:cs typeface="Verdana" panose="020B0604030504040204" pitchFamily="34" charset="0"/>
              </a:rPr>
              <a:t>Digitalization has </a:t>
            </a:r>
            <a:r>
              <a:rPr lang="en-US" sz="5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changed</a:t>
            </a:r>
            <a:r>
              <a:rPr lang="ru-RU" sz="5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ru-RU" sz="5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Прямоугольник 9"/>
          <p:cNvSpPr/>
          <p:nvPr/>
        </p:nvSpPr>
        <p:spPr>
          <a:xfrm>
            <a:off x="673624" y="4710410"/>
            <a:ext cx="18781035" cy="255454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571500" indent="-571500">
              <a:buFont typeface="Wingdings" panose="05000000000000000000" pitchFamily="2" charset="2"/>
              <a:buChar char="q"/>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taxation</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a:t>
            </a:r>
            <a:endPar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q"/>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tax </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administration</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a:t>
            </a:r>
            <a:endPar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endParaRPr>
          </a:p>
          <a:p>
            <a:pPr marL="571500" indent="-571500">
              <a:buFont typeface="Wingdings" panose="05000000000000000000" pitchFamily="2" charset="2"/>
              <a:buChar char="q"/>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the</a:t>
            </a:r>
            <a:r>
              <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place </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rPr>
              <a:t>and role of tax audits in the tax control system, their form, content and effectiveness.</a:t>
            </a:r>
            <a:endParaRPr lang="ru-R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1084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84" b="7784"/>
          <a:stretch>
            <a:fillRect/>
          </a:stretch>
        </p:blipFill>
        <p:spPr/>
      </p:pic>
      <p:sp>
        <p:nvSpPr>
          <p:cNvPr id="5" name="Rectangle 11"/>
          <p:cNvSpPr/>
          <p:nvPr/>
        </p:nvSpPr>
        <p:spPr>
          <a:xfrm>
            <a:off x="-3" y="16832"/>
            <a:ext cx="20104100" cy="11322568"/>
          </a:xfrm>
          <a:prstGeom prst="rect">
            <a:avLst/>
          </a:prstGeom>
          <a:solidFill>
            <a:schemeClr val="tx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0785" tIns="75392" rIns="150785" bIns="75392" rtlCol="0" anchor="ctr"/>
          <a:lstStyle/>
          <a:p>
            <a:pPr algn="ctr"/>
            <a:endParaRPr lang="id-ID"/>
          </a:p>
        </p:txBody>
      </p:sp>
      <p:sp>
        <p:nvSpPr>
          <p:cNvPr id="10" name="Текст 27"/>
          <p:cNvSpPr txBox="1">
            <a:spLocks/>
          </p:cNvSpPr>
          <p:nvPr/>
        </p:nvSpPr>
        <p:spPr>
          <a:xfrm>
            <a:off x="286574" y="495300"/>
            <a:ext cx="19530942" cy="1110736"/>
          </a:xfrm>
          <a:prstGeom prst="rect">
            <a:avLst/>
          </a:prstGeom>
          <a:ln>
            <a:solidFill>
              <a:schemeClr val="bg1"/>
            </a:solidFill>
          </a:ln>
        </p:spPr>
        <p:txBody>
          <a:bodyPr lIns="150785" tIns="75392" rIns="150785" bIns="75392"/>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Modern alternatives to tax audits:</a:t>
            </a:r>
            <a:endParaRPr lang="ru-RU" sz="4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Прямоугольник 10"/>
          <p:cNvSpPr/>
          <p:nvPr/>
        </p:nvSpPr>
        <p:spPr>
          <a:xfrm>
            <a:off x="286577" y="4741232"/>
            <a:ext cx="19530941"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514350" lvl="0" indent="-514350" algn="just">
              <a:buFont typeface="+mj-lt"/>
              <a:buAutoNum type="arabicParenR"/>
            </a:pPr>
            <a:r>
              <a:rPr lang="en-US" sz="3000" b="1" dirty="0">
                <a:latin typeface="Verdana" panose="020B0604030504040204" pitchFamily="34" charset="0"/>
                <a:ea typeface="Verdana" panose="020B0604030504040204" pitchFamily="34" charset="0"/>
                <a:cs typeface="Verdana" panose="020B0604030504040204" pitchFamily="34" charset="0"/>
              </a:rPr>
              <a:t>Working groups </a:t>
            </a:r>
            <a:r>
              <a:rPr lang="en-US" sz="3000" dirty="0">
                <a:latin typeface="Verdana" panose="020B0604030504040204" pitchFamily="34" charset="0"/>
                <a:ea typeface="Verdana" panose="020B0604030504040204" pitchFamily="34" charset="0"/>
                <a:cs typeface="Verdana" panose="020B0604030504040204" pitchFamily="34" charset="0"/>
              </a:rPr>
              <a:t>on encouraging taxpayers to behave in good faith - the main source of budget </a:t>
            </a:r>
            <a:r>
              <a:rPr lang="en-US" sz="3000" dirty="0" smtClean="0">
                <a:latin typeface="Verdana" panose="020B0604030504040204" pitchFamily="34" charset="0"/>
                <a:ea typeface="Verdana" panose="020B0604030504040204" pitchFamily="34" charset="0"/>
                <a:cs typeface="Verdana" panose="020B0604030504040204" pitchFamily="34" charset="0"/>
              </a:rPr>
              <a:t>replenishment:</a:t>
            </a:r>
          </a:p>
          <a:p>
            <a:pPr marL="457200" lvl="0" indent="-457200" algn="just">
              <a:buFont typeface="Wingdings" panose="05000000000000000000" pitchFamily="2" charset="2"/>
              <a:buChar char="ü"/>
            </a:pPr>
            <a:r>
              <a:rPr lang="en-US" sz="3000" dirty="0" smtClean="0">
                <a:latin typeface="Verdana" panose="020B0604030504040204" pitchFamily="34" charset="0"/>
                <a:ea typeface="Verdana" panose="020B0604030504040204" pitchFamily="34" charset="0"/>
                <a:cs typeface="Verdana" panose="020B0604030504040204" pitchFamily="34" charset="0"/>
              </a:rPr>
              <a:t>saving </a:t>
            </a:r>
            <a:r>
              <a:rPr lang="en-US" sz="3000" dirty="0">
                <a:latin typeface="Verdana" panose="020B0604030504040204" pitchFamily="34" charset="0"/>
                <a:ea typeface="Verdana" panose="020B0604030504040204" pitchFamily="34" charset="0"/>
                <a:cs typeface="Verdana" panose="020B0604030504040204" pitchFamily="34" charset="0"/>
              </a:rPr>
              <a:t>the resources of the Federal Tax Service</a:t>
            </a:r>
            <a:r>
              <a:rPr lang="en-US" sz="3000" dirty="0" smtClean="0">
                <a:latin typeface="Verdana" panose="020B0604030504040204" pitchFamily="34" charset="0"/>
                <a:ea typeface="Verdana" panose="020B0604030504040204" pitchFamily="34" charset="0"/>
                <a:cs typeface="Verdana" panose="020B0604030504040204" pitchFamily="34" charset="0"/>
              </a:rPr>
              <a:t>;</a:t>
            </a:r>
          </a:p>
          <a:p>
            <a:pPr marL="457200" lvl="0" indent="-457200" algn="just">
              <a:buFont typeface="Wingdings" panose="05000000000000000000" pitchFamily="2" charset="2"/>
              <a:buChar char="ü"/>
            </a:pPr>
            <a:r>
              <a:rPr lang="en-US" sz="3000" dirty="0" smtClean="0">
                <a:latin typeface="Verdana" panose="020B0604030504040204" pitchFamily="34" charset="0"/>
                <a:ea typeface="Verdana" panose="020B0604030504040204" pitchFamily="34" charset="0"/>
                <a:cs typeface="Verdana" panose="020B0604030504040204" pitchFamily="34" charset="0"/>
              </a:rPr>
              <a:t>elimination </a:t>
            </a:r>
            <a:r>
              <a:rPr lang="en-US" sz="3000" dirty="0">
                <a:latin typeface="Verdana" panose="020B0604030504040204" pitchFamily="34" charset="0"/>
                <a:ea typeface="Verdana" panose="020B0604030504040204" pitchFamily="34" charset="0"/>
                <a:cs typeface="Verdana" panose="020B0604030504040204" pitchFamily="34" charset="0"/>
              </a:rPr>
              <a:t>of tax offenses under the "accelerated procedure</a:t>
            </a:r>
            <a:r>
              <a:rPr lang="en-US" sz="3000" dirty="0" smtClean="0">
                <a:latin typeface="Verdana" panose="020B0604030504040204" pitchFamily="34" charset="0"/>
                <a:ea typeface="Verdana" panose="020B0604030504040204" pitchFamily="34" charset="0"/>
                <a:cs typeface="Verdana" panose="020B0604030504040204" pitchFamily="34" charset="0"/>
              </a:rPr>
              <a:t>".</a:t>
            </a:r>
          </a:p>
          <a:p>
            <a:pPr lvl="0" algn="just"/>
            <a:r>
              <a:rPr lang="en-US" sz="3000" b="1" dirty="0" smtClean="0">
                <a:latin typeface="Verdana" panose="020B0604030504040204" pitchFamily="34" charset="0"/>
                <a:ea typeface="Verdana" panose="020B0604030504040204" pitchFamily="34" charset="0"/>
                <a:cs typeface="Verdana" panose="020B0604030504040204" pitchFamily="34" charset="0"/>
              </a:rPr>
              <a:t>2</a:t>
            </a:r>
            <a:r>
              <a:rPr lang="en-US" sz="3000" b="1" dirty="0">
                <a:latin typeface="Verdana" panose="020B0604030504040204" pitchFamily="34" charset="0"/>
                <a:ea typeface="Verdana" panose="020B0604030504040204" pitchFamily="34" charset="0"/>
                <a:cs typeface="Verdana" panose="020B0604030504040204" pitchFamily="34" charset="0"/>
              </a:rPr>
              <a:t>) Tax monitoring </a:t>
            </a:r>
            <a:r>
              <a:rPr lang="en-US" sz="3000" dirty="0">
                <a:latin typeface="Verdana" panose="020B0604030504040204" pitchFamily="34" charset="0"/>
                <a:ea typeface="Verdana" panose="020B0604030504040204" pitchFamily="34" charset="0"/>
                <a:cs typeface="Verdana" panose="020B0604030504040204" pitchFamily="34" charset="0"/>
              </a:rPr>
              <a:t>– tax audit is transformed from a standard tax audit into an exclusive method of tax control in relation to a certain category of taxpayers</a:t>
            </a:r>
            <a:r>
              <a:rPr lang="en-US" sz="3000" dirty="0" smtClean="0">
                <a:latin typeface="Verdana" panose="020B0604030504040204" pitchFamily="34" charset="0"/>
                <a:ea typeface="Verdana" panose="020B0604030504040204" pitchFamily="34" charset="0"/>
                <a:cs typeface="Verdana" panose="020B0604030504040204" pitchFamily="34" charset="0"/>
              </a:rPr>
              <a:t>.</a:t>
            </a:r>
          </a:p>
          <a:p>
            <a:pPr lvl="0" algn="just"/>
            <a:r>
              <a:rPr lang="en-US" sz="3000" b="1" dirty="0" smtClean="0">
                <a:latin typeface="Verdana" panose="020B0604030504040204" pitchFamily="34" charset="0"/>
                <a:ea typeface="Verdana" panose="020B0604030504040204" pitchFamily="34" charset="0"/>
                <a:cs typeface="Verdana" panose="020B0604030504040204" pitchFamily="34" charset="0"/>
              </a:rPr>
              <a:t>3</a:t>
            </a:r>
            <a:r>
              <a:rPr lang="en-US" sz="3000" b="1" dirty="0">
                <a:latin typeface="Verdana" panose="020B0604030504040204" pitchFamily="34" charset="0"/>
                <a:ea typeface="Verdana" panose="020B0604030504040204" pitchFamily="34" charset="0"/>
                <a:cs typeface="Verdana" panose="020B0604030504040204" pitchFamily="34" charset="0"/>
              </a:rPr>
              <a:t>) In-house inspections: </a:t>
            </a:r>
            <a:r>
              <a:rPr lang="en-US" sz="3000" dirty="0">
                <a:latin typeface="Verdana" panose="020B0604030504040204" pitchFamily="34" charset="0"/>
                <a:ea typeface="Verdana" panose="020B0604030504040204" pitchFamily="34" charset="0"/>
                <a:cs typeface="Verdana" panose="020B0604030504040204" pitchFamily="34" charset="0"/>
              </a:rPr>
              <a:t>there are factors that reduce their effectiveness due to the limited time and opportunities for collecting evidence.</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86575" y="9982200"/>
            <a:ext cx="19530941" cy="107721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3200" b="1" i="1" dirty="0">
                <a:solidFill>
                  <a:schemeClr val="bg1"/>
                </a:solidFill>
                <a:latin typeface="Verdana" panose="020B0604030504040204" pitchFamily="34" charset="0"/>
                <a:ea typeface="Verdana" panose="020B0604030504040204" pitchFamily="34" charset="0"/>
                <a:cs typeface="Verdana" panose="020B0604030504040204" pitchFamily="34" charset="0"/>
              </a:rPr>
              <a:t>Result 2020: reduction of the number of on-site tax audits by half compared to 2019.</a:t>
            </a:r>
            <a:endParaRPr lang="ru-RU" sz="3200" i="1" u="sng"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233109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3">
            <a:extLst>
              <a:ext uri="{FF2B5EF4-FFF2-40B4-BE49-F238E27FC236}">
                <a16:creationId xmlns="" xmlns:a16="http://schemas.microsoft.com/office/drawing/2014/main" id="{1D845F95-A6A2-9648-8A96-1A3C0F2D052E}"/>
              </a:ext>
            </a:extLst>
          </p:cNvPr>
          <p:cNvSpPr txBox="1">
            <a:spLocks/>
          </p:cNvSpPr>
          <p:nvPr/>
        </p:nvSpPr>
        <p:spPr>
          <a:xfrm>
            <a:off x="0" y="286720"/>
            <a:ext cx="20104100" cy="870767"/>
          </a:xfrm>
          <a:prstGeom prst="rect">
            <a:avLst/>
          </a:prstGeom>
          <a:solidFill>
            <a:srgbClr val="FFC000"/>
          </a:solidFill>
        </p:spPr>
        <p:txBody>
          <a:bodyPr lIns="150785" tIns="75392" rIns="150785" bIns="75392"/>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a:t>
            </a: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ratio of income from the main taxes of 2019-2020.</a:t>
            </a:r>
            <a:endParaRPr lang="ru-RU"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Рисунок 3"/>
          <p:cNvPicPr/>
          <p:nvPr/>
        </p:nvPicPr>
        <p:blipFill rotWithShape="1">
          <a:blip r:embed="rId2"/>
          <a:srcRect l="50094" t="35401" r="6023" b="27654"/>
          <a:stretch/>
        </p:blipFill>
        <p:spPr bwMode="auto">
          <a:xfrm>
            <a:off x="1845826" y="2921000"/>
            <a:ext cx="16412448" cy="5257800"/>
          </a:xfrm>
          <a:prstGeom prst="rect">
            <a:avLst/>
          </a:prstGeom>
        </p:spPr>
      </p:pic>
      <p:sp>
        <p:nvSpPr>
          <p:cNvPr id="2" name="TextBox 1"/>
          <p:cNvSpPr txBox="1"/>
          <p:nvPr/>
        </p:nvSpPr>
        <p:spPr>
          <a:xfrm>
            <a:off x="3098800" y="8323987"/>
            <a:ext cx="1371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t>VAT</a:t>
            </a:r>
            <a:endParaRPr lang="ru-RU" sz="2400" dirty="0"/>
          </a:p>
        </p:txBody>
      </p:sp>
      <p:sp>
        <p:nvSpPr>
          <p:cNvPr id="5" name="TextBox 4"/>
          <p:cNvSpPr txBox="1"/>
          <p:nvPr/>
        </p:nvSpPr>
        <p:spPr>
          <a:xfrm>
            <a:off x="5384800" y="8260595"/>
            <a:ext cx="1879600"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dirty="0"/>
              <a:t>Personal income tax</a:t>
            </a:r>
            <a:endParaRPr lang="ru-RU" sz="2400" dirty="0"/>
          </a:p>
        </p:txBody>
      </p:sp>
      <p:sp>
        <p:nvSpPr>
          <p:cNvPr id="7" name="Прямоугольник 6"/>
          <p:cNvSpPr/>
          <p:nvPr/>
        </p:nvSpPr>
        <p:spPr>
          <a:xfrm>
            <a:off x="8066645" y="8445262"/>
            <a:ext cx="1709122"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r>
              <a:rPr lang="en-US" sz="2400" dirty="0"/>
              <a:t>Income tax</a:t>
            </a:r>
            <a:endParaRPr lang="ru-RU" sz="2400" dirty="0"/>
          </a:p>
        </p:txBody>
      </p:sp>
      <p:sp>
        <p:nvSpPr>
          <p:cNvPr id="8" name="Прямоугольник 7"/>
          <p:cNvSpPr/>
          <p:nvPr/>
        </p:nvSpPr>
        <p:spPr>
          <a:xfrm>
            <a:off x="10095459" y="8409196"/>
            <a:ext cx="2137124" cy="830997"/>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r>
              <a:rPr lang="en-US" sz="2400" dirty="0"/>
              <a:t>Mineral </a:t>
            </a:r>
            <a:endParaRPr lang="en-US" sz="2400" dirty="0" smtClean="0"/>
          </a:p>
          <a:p>
            <a:pPr algn="ctr"/>
            <a:r>
              <a:rPr lang="en-US" sz="2400" dirty="0" smtClean="0"/>
              <a:t>extraction </a:t>
            </a:r>
            <a:r>
              <a:rPr lang="en-US" sz="2400" dirty="0"/>
              <a:t>tax</a:t>
            </a:r>
            <a:endParaRPr lang="ru-RU" sz="2400" dirty="0"/>
          </a:p>
        </p:txBody>
      </p:sp>
      <p:sp>
        <p:nvSpPr>
          <p:cNvPr id="9" name="Прямоугольник 8"/>
          <p:cNvSpPr/>
          <p:nvPr/>
        </p:nvSpPr>
        <p:spPr>
          <a:xfrm>
            <a:off x="12929877" y="8532306"/>
            <a:ext cx="1954381"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r>
              <a:rPr lang="en-US" sz="2400" dirty="0"/>
              <a:t>Excise taxes </a:t>
            </a:r>
            <a:endParaRPr lang="ru-RU" sz="2400" dirty="0"/>
          </a:p>
        </p:txBody>
      </p:sp>
      <p:sp>
        <p:nvSpPr>
          <p:cNvPr id="10" name="Прямоугольник 9"/>
          <p:cNvSpPr/>
          <p:nvPr/>
        </p:nvSpPr>
        <p:spPr>
          <a:xfrm>
            <a:off x="15403104" y="8512284"/>
            <a:ext cx="2185214" cy="461665"/>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r>
              <a:rPr lang="en-US" sz="2400" dirty="0" smtClean="0"/>
              <a:t>Property </a:t>
            </a:r>
            <a:r>
              <a:rPr lang="en-US" sz="2400" dirty="0"/>
              <a:t>taxes</a:t>
            </a:r>
            <a:endParaRPr lang="ru-RU" sz="2400" dirty="0"/>
          </a:p>
        </p:txBody>
      </p:sp>
    </p:spTree>
    <p:extLst>
      <p:ext uri="{BB962C8B-B14F-4D97-AF65-F5344CB8AC3E}">
        <p14:creationId xmlns:p14="http://schemas.microsoft.com/office/powerpoint/2010/main" val="1663849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660538545"/>
              </p:ext>
            </p:extLst>
          </p:nvPr>
        </p:nvGraphicFramePr>
        <p:xfrm>
          <a:off x="247650" y="165537"/>
          <a:ext cx="19430999" cy="11062658"/>
        </p:xfrm>
        <a:graphic>
          <a:graphicData uri="http://schemas.openxmlformats.org/drawingml/2006/table">
            <a:tbl>
              <a:tblPr firstRow="1" firstCol="1" bandRow="1">
                <a:tableStyleId>{7DF18680-E054-41AD-8BC1-D1AEF772440D}</a:tableStyleId>
              </a:tblPr>
              <a:tblGrid>
                <a:gridCol w="2168005"/>
                <a:gridCol w="3849729"/>
                <a:gridCol w="2796118"/>
                <a:gridCol w="2835335"/>
                <a:gridCol w="3890906"/>
                <a:gridCol w="3890906"/>
              </a:tblGrid>
              <a:tr h="779571">
                <a:tc>
                  <a:txBody>
                    <a:bodyPr/>
                    <a:lstStyle/>
                    <a:p>
                      <a:pPr algn="ctr">
                        <a:lnSpc>
                          <a:spcPct val="115000"/>
                        </a:lnSpc>
                        <a:spcAft>
                          <a:spcPts val="0"/>
                        </a:spcAft>
                      </a:pPr>
                      <a:r>
                        <a:rPr lang="ru-RU" sz="1800" dirty="0" err="1">
                          <a:effectLst/>
                        </a:rPr>
                        <a:t>Taxes</a:t>
                      </a:r>
                      <a:r>
                        <a:rPr lang="ru-RU" sz="1800" dirty="0">
                          <a:effectLst/>
                        </a:rPr>
                        <a:t> </a:t>
                      </a:r>
                      <a:r>
                        <a:rPr lang="ru-RU" sz="1800" dirty="0" err="1">
                          <a:effectLst/>
                        </a:rPr>
                        <a:t>payable</a:t>
                      </a:r>
                      <a:endParaRPr lang="ru-RU"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8158" marR="28158" marT="42236" marB="42236"/>
                </a:tc>
                <a:tc>
                  <a:txBody>
                    <a:bodyPr/>
                    <a:lstStyle/>
                    <a:p>
                      <a:pPr algn="ctr">
                        <a:lnSpc>
                          <a:spcPct val="115000"/>
                        </a:lnSpc>
                        <a:spcAft>
                          <a:spcPts val="0"/>
                        </a:spcAft>
                      </a:pPr>
                      <a:r>
                        <a:rPr lang="en-US" sz="1800" u="none" strike="noStrike" dirty="0">
                          <a:effectLst/>
                        </a:rPr>
                        <a:t>Corporate income tax</a:t>
                      </a:r>
                      <a:endParaRPr lang="ru-RU" sz="1800" dirty="0">
                        <a:effectLst/>
                      </a:endParaRPr>
                    </a:p>
                    <a:p>
                      <a:pPr algn="ctr">
                        <a:lnSpc>
                          <a:spcPct val="115000"/>
                        </a:lnSpc>
                        <a:spcAft>
                          <a:spcPts val="0"/>
                        </a:spcAft>
                      </a:pPr>
                      <a:r>
                        <a:rPr lang="en-US" sz="1800" dirty="0">
                          <a:effectLst/>
                        </a:rPr>
                        <a:t>Corporate property tax</a:t>
                      </a:r>
                      <a:endParaRPr lang="ru-RU" sz="1800" dirty="0">
                        <a:effectLst/>
                      </a:endParaRPr>
                    </a:p>
                    <a:p>
                      <a:pPr algn="ctr">
                        <a:lnSpc>
                          <a:spcPct val="115000"/>
                        </a:lnSpc>
                        <a:spcAft>
                          <a:spcPts val="0"/>
                        </a:spcAft>
                      </a:pPr>
                      <a:r>
                        <a:rPr lang="ru-RU" sz="1800" dirty="0" err="1">
                          <a:effectLst/>
                        </a:rPr>
                        <a:t>Value</a:t>
                      </a:r>
                      <a:r>
                        <a:rPr lang="ru-RU" sz="1800" dirty="0">
                          <a:effectLst/>
                        </a:rPr>
                        <a:t> </a:t>
                      </a:r>
                      <a:r>
                        <a:rPr lang="ru-RU" sz="1800" dirty="0" err="1">
                          <a:effectLst/>
                        </a:rPr>
                        <a:t>added</a:t>
                      </a:r>
                      <a:r>
                        <a:rPr lang="ru-RU" sz="1800" dirty="0">
                          <a:effectLst/>
                        </a:rPr>
                        <a:t> </a:t>
                      </a:r>
                      <a:r>
                        <a:rPr lang="ru-RU" sz="1800" dirty="0" err="1">
                          <a:effectLst/>
                        </a:rPr>
                        <a:t>tax</a:t>
                      </a:r>
                      <a:endParaRPr lang="ru-RU"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0" marR="95250" marT="142875" marB="142875"/>
                </a:tc>
                <a:tc gridSpan="2">
                  <a:txBody>
                    <a:bodyPr/>
                    <a:lstStyle/>
                    <a:p>
                      <a:pPr algn="ctr">
                        <a:lnSpc>
                          <a:spcPct val="115000"/>
                        </a:lnSpc>
                        <a:spcAft>
                          <a:spcPts val="0"/>
                        </a:spcAft>
                      </a:pPr>
                      <a:r>
                        <a:rPr lang="en-US" sz="1800" dirty="0">
                          <a:effectLst/>
                        </a:rPr>
                        <a:t>Single tax paid in connection with the application of the </a:t>
                      </a:r>
                      <a:r>
                        <a:rPr lang="en-US" sz="1800" dirty="0" smtClean="0">
                          <a:effectLst/>
                        </a:rPr>
                        <a:t>USN</a:t>
                      </a:r>
                      <a:endParaRPr lang="ru-RU"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0" marR="95250" marT="142875" marB="142875"/>
                </a:tc>
                <a:tc hMerge="1">
                  <a:txBody>
                    <a:bodyPr/>
                    <a:lstStyle/>
                    <a:p>
                      <a:pPr algn="ctr">
                        <a:lnSpc>
                          <a:spcPct val="115000"/>
                        </a:lnSpc>
                        <a:spcAft>
                          <a:spcPts val="0"/>
                        </a:spcAft>
                      </a:pPr>
                      <a:endParaRPr lang="ru-RU"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0" marR="95250" marT="142875" marB="142875"/>
                </a:tc>
                <a:tc>
                  <a:txBody>
                    <a:bodyPr/>
                    <a:lstStyle/>
                    <a:p>
                      <a:pPr algn="ctr">
                        <a:lnSpc>
                          <a:spcPct val="115000"/>
                        </a:lnSpc>
                        <a:spcAft>
                          <a:spcPts val="0"/>
                        </a:spcAft>
                      </a:pPr>
                      <a:r>
                        <a:rPr lang="ru-RU" sz="1800">
                          <a:effectLst/>
                        </a:rPr>
                        <a:t>Unified agricultural Tax</a:t>
                      </a:r>
                      <a:endParaRPr lang="ru-RU" sz="180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0" marR="95250" marT="142875" marB="142875"/>
                </a:tc>
                <a:tc>
                  <a:txBody>
                    <a:bodyPr/>
                    <a:lstStyle/>
                    <a:p>
                      <a:pPr algn="ctr">
                        <a:lnSpc>
                          <a:spcPct val="115000"/>
                        </a:lnSpc>
                        <a:spcAft>
                          <a:spcPts val="0"/>
                        </a:spcAft>
                      </a:pPr>
                      <a:r>
                        <a:rPr lang="en-US" sz="1800" u="none" strike="noStrike" dirty="0">
                          <a:effectLst/>
                        </a:rPr>
                        <a:t>Corporate income tax</a:t>
                      </a:r>
                      <a:endParaRPr lang="ru-RU" sz="1800" dirty="0">
                        <a:effectLst/>
                      </a:endParaRPr>
                    </a:p>
                    <a:p>
                      <a:pPr algn="ctr">
                        <a:lnSpc>
                          <a:spcPct val="115000"/>
                        </a:lnSpc>
                        <a:spcAft>
                          <a:spcPts val="0"/>
                        </a:spcAft>
                      </a:pPr>
                      <a:r>
                        <a:rPr lang="en-US" sz="1800" dirty="0">
                          <a:effectLst/>
                        </a:rPr>
                        <a:t>Corporate property tax</a:t>
                      </a:r>
                      <a:endParaRPr lang="ru-RU" sz="1800" dirty="0">
                        <a:effectLst/>
                      </a:endParaRPr>
                    </a:p>
                    <a:p>
                      <a:pPr algn="ctr">
                        <a:lnSpc>
                          <a:spcPct val="115000"/>
                        </a:lnSpc>
                        <a:spcAft>
                          <a:spcPts val="0"/>
                        </a:spcAft>
                      </a:pPr>
                      <a:r>
                        <a:rPr lang="ru-RU" sz="1800" dirty="0" err="1">
                          <a:effectLst/>
                        </a:rPr>
                        <a:t>Value</a:t>
                      </a:r>
                      <a:r>
                        <a:rPr lang="ru-RU" sz="1800" dirty="0">
                          <a:effectLst/>
                        </a:rPr>
                        <a:t> </a:t>
                      </a:r>
                      <a:r>
                        <a:rPr lang="ru-RU" sz="1800" dirty="0" err="1">
                          <a:effectLst/>
                        </a:rPr>
                        <a:t>added</a:t>
                      </a:r>
                      <a:r>
                        <a:rPr lang="ru-RU" sz="1800" dirty="0">
                          <a:effectLst/>
                        </a:rPr>
                        <a:t> </a:t>
                      </a:r>
                      <a:r>
                        <a:rPr lang="ru-RU" sz="1800" dirty="0" err="1">
                          <a:effectLst/>
                        </a:rPr>
                        <a:t>tax</a:t>
                      </a:r>
                      <a:endParaRPr lang="ru-RU" sz="18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95250" marR="95250" marT="142875" marB="142875"/>
                </a:tc>
              </a:tr>
              <a:tr h="4339972">
                <a:tc>
                  <a:txBody>
                    <a:bodyPr/>
                    <a:lstStyle/>
                    <a:p>
                      <a:pPr algn="ctr">
                        <a:lnSpc>
                          <a:spcPct val="115000"/>
                        </a:lnSpc>
                        <a:spcAft>
                          <a:spcPts val="0"/>
                        </a:spcAft>
                      </a:pPr>
                      <a:r>
                        <a:rPr lang="ru-RU" sz="1400" dirty="0" err="1">
                          <a:effectLst/>
                        </a:rPr>
                        <a:t>Application</a:t>
                      </a:r>
                      <a:r>
                        <a:rPr lang="ru-RU" sz="1400" dirty="0">
                          <a:effectLst/>
                        </a:rPr>
                        <a:t> </a:t>
                      </a:r>
                      <a:r>
                        <a:rPr lang="ru-RU" sz="1400" dirty="0" err="1">
                          <a:effectLst/>
                        </a:rPr>
                        <a:t>Restrictions</a:t>
                      </a:r>
                      <a:endParaRPr lang="ru-RU" sz="1400" dirty="0">
                        <a:effectLst/>
                        <a:latin typeface="Calibri"/>
                        <a:ea typeface="Calibri"/>
                        <a:cs typeface="Times New Roman"/>
                      </a:endParaRPr>
                    </a:p>
                  </a:txBody>
                  <a:tcPr marL="28158" marR="28158" marT="42236" marB="42236"/>
                </a:tc>
                <a:tc>
                  <a:txBody>
                    <a:bodyPr/>
                    <a:lstStyle/>
                    <a:p>
                      <a:pPr algn="ctr">
                        <a:lnSpc>
                          <a:spcPct val="115000"/>
                        </a:lnSpc>
                        <a:spcAft>
                          <a:spcPts val="0"/>
                        </a:spcAft>
                      </a:pPr>
                      <a:r>
                        <a:rPr lang="ru-RU" sz="1400" dirty="0" err="1">
                          <a:effectLst/>
                        </a:rPr>
                        <a:t>There</a:t>
                      </a:r>
                      <a:r>
                        <a:rPr lang="ru-RU" sz="1400" dirty="0">
                          <a:effectLst/>
                        </a:rPr>
                        <a:t> </a:t>
                      </a:r>
                      <a:r>
                        <a:rPr lang="ru-RU" sz="1400" dirty="0" err="1">
                          <a:effectLst/>
                        </a:rPr>
                        <a:t>are</a:t>
                      </a:r>
                      <a:r>
                        <a:rPr lang="ru-RU" sz="1400" dirty="0">
                          <a:effectLst/>
                        </a:rPr>
                        <a:t> </a:t>
                      </a:r>
                      <a:r>
                        <a:rPr lang="ru-RU" sz="1400" dirty="0" err="1">
                          <a:effectLst/>
                        </a:rPr>
                        <a:t>no</a:t>
                      </a:r>
                      <a:r>
                        <a:rPr lang="ru-RU" sz="1400" dirty="0">
                          <a:effectLst/>
                        </a:rPr>
                        <a:t> </a:t>
                      </a:r>
                      <a:r>
                        <a:rPr lang="ru-RU" sz="1400" dirty="0" err="1">
                          <a:effectLst/>
                        </a:rPr>
                        <a:t>restrictions</a:t>
                      </a:r>
                      <a:endParaRPr lang="ru-RU" sz="1400" dirty="0">
                        <a:effectLst/>
                        <a:latin typeface="Calibri"/>
                        <a:ea typeface="Calibri"/>
                        <a:cs typeface="Times New Roman"/>
                      </a:endParaRPr>
                    </a:p>
                  </a:txBody>
                  <a:tcPr marL="28158" marR="28158" marT="42236" marB="42236"/>
                </a:tc>
                <a:tc gridSpan="2">
                  <a:txBody>
                    <a:bodyPr/>
                    <a:lstStyle/>
                    <a:p>
                      <a:pPr algn="ctr">
                        <a:lnSpc>
                          <a:spcPct val="115000"/>
                        </a:lnSpc>
                        <a:spcAft>
                          <a:spcPts val="0"/>
                        </a:spcAft>
                      </a:pPr>
                      <a:r>
                        <a:rPr lang="en-US" sz="1400" dirty="0">
                          <a:effectLst/>
                        </a:rPr>
                        <a:t>Do not apply the Simplified Tax System to:</a:t>
                      </a:r>
                      <a:br>
                        <a:rPr lang="en-US" sz="1400" dirty="0">
                          <a:effectLst/>
                        </a:rPr>
                      </a:br>
                      <a:r>
                        <a:rPr lang="en-US" sz="1400" dirty="0">
                          <a:effectLst/>
                        </a:rPr>
                        <a:t>- organizations with branches and / or representative offices;</a:t>
                      </a:r>
                      <a:br>
                        <a:rPr lang="en-US" sz="1400" dirty="0">
                          <a:effectLst/>
                        </a:rPr>
                      </a:br>
                      <a:r>
                        <a:rPr lang="en-US" sz="1400" dirty="0">
                          <a:effectLst/>
                        </a:rPr>
                        <a:t>- banks;</a:t>
                      </a:r>
                      <a:br>
                        <a:rPr lang="en-US" sz="1400" dirty="0">
                          <a:effectLst/>
                        </a:rPr>
                      </a:br>
                      <a:r>
                        <a:rPr lang="en-US" sz="1400" dirty="0">
                          <a:effectLst/>
                        </a:rPr>
                        <a:t>- insurers;</a:t>
                      </a:r>
                      <a:br>
                        <a:rPr lang="en-US" sz="1400" dirty="0">
                          <a:effectLst/>
                        </a:rPr>
                      </a:br>
                      <a:r>
                        <a:rPr lang="en-US" sz="1400" dirty="0">
                          <a:effectLst/>
                        </a:rPr>
                        <a:t>- non-state pension funds;</a:t>
                      </a:r>
                      <a:br>
                        <a:rPr lang="en-US" sz="1400" dirty="0">
                          <a:effectLst/>
                        </a:rPr>
                      </a:br>
                      <a:r>
                        <a:rPr lang="en-US" sz="1400" dirty="0">
                          <a:effectLst/>
                        </a:rPr>
                        <a:t>- investment funds;</a:t>
                      </a:r>
                      <a:br>
                        <a:rPr lang="en-US" sz="1400" dirty="0">
                          <a:effectLst/>
                        </a:rPr>
                      </a:br>
                      <a:r>
                        <a:rPr lang="en-US" sz="1400" dirty="0">
                          <a:effectLst/>
                        </a:rPr>
                        <a:t>- professional participants in the securities market;</a:t>
                      </a:r>
                      <a:br>
                        <a:rPr lang="en-US" sz="1400" dirty="0">
                          <a:effectLst/>
                        </a:rPr>
                      </a:br>
                      <a:r>
                        <a:rPr lang="en-US" sz="1400" dirty="0">
                          <a:effectLst/>
                        </a:rPr>
                        <a:t>- pawnshops;</a:t>
                      </a:r>
                      <a:br>
                        <a:rPr lang="en-US" sz="1400" dirty="0">
                          <a:effectLst/>
                        </a:rPr>
                      </a:br>
                      <a:r>
                        <a:rPr lang="en-US" sz="1400" dirty="0">
                          <a:effectLst/>
                        </a:rPr>
                        <a:t>- organizations engaged in gambling;</a:t>
                      </a:r>
                      <a:br>
                        <a:rPr lang="en-US" sz="1400" dirty="0">
                          <a:effectLst/>
                        </a:rPr>
                      </a:br>
                      <a:r>
                        <a:rPr lang="en-US" sz="1400" dirty="0">
                          <a:effectLst/>
                        </a:rPr>
                        <a:t>- organizations that are parties to production sharing agreements;</a:t>
                      </a:r>
                      <a:br>
                        <a:rPr lang="en-US" sz="1400" dirty="0">
                          <a:effectLst/>
                        </a:rPr>
                      </a:br>
                      <a:r>
                        <a:rPr lang="en-US" sz="1400" dirty="0">
                          <a:effectLst/>
                        </a:rPr>
                        <a:t>As well as organizations that have:</a:t>
                      </a:r>
                      <a:br>
                        <a:rPr lang="en-US" sz="1400" dirty="0">
                          <a:effectLst/>
                        </a:rPr>
                      </a:br>
                      <a:r>
                        <a:rPr lang="en-US" sz="1400" dirty="0">
                          <a:effectLst/>
                        </a:rPr>
                        <a:t>- number of employees &gt; 100 people.</a:t>
                      </a:r>
                      <a:endParaRPr lang="ru-RU" sz="1400" dirty="0">
                        <a:effectLst/>
                      </a:endParaRPr>
                    </a:p>
                    <a:p>
                      <a:pPr algn="ctr">
                        <a:lnSpc>
                          <a:spcPct val="115000"/>
                        </a:lnSpc>
                        <a:spcAft>
                          <a:spcPts val="0"/>
                        </a:spcAft>
                      </a:pPr>
                      <a:r>
                        <a:rPr lang="ru-RU" sz="1400" dirty="0" smtClean="0">
                          <a:effectLst/>
                        </a:rPr>
                        <a:t>- </a:t>
                      </a:r>
                      <a:r>
                        <a:rPr lang="ru-RU" sz="1400" dirty="0" err="1">
                          <a:effectLst/>
                        </a:rPr>
                        <a:t>income</a:t>
                      </a:r>
                      <a:r>
                        <a:rPr lang="ru-RU" sz="1400" dirty="0">
                          <a:effectLst/>
                        </a:rPr>
                        <a:t> </a:t>
                      </a:r>
                      <a:r>
                        <a:rPr lang="ru-RU" sz="1400" dirty="0" err="1">
                          <a:effectLst/>
                        </a:rPr>
                        <a:t>for</a:t>
                      </a:r>
                      <a:r>
                        <a:rPr lang="ru-RU" sz="1400" dirty="0">
                          <a:effectLst/>
                        </a:rPr>
                        <a:t> </a:t>
                      </a:r>
                      <a:r>
                        <a:rPr lang="ru-RU" sz="1400" dirty="0" err="1">
                          <a:effectLst/>
                        </a:rPr>
                        <a:t>the</a:t>
                      </a:r>
                      <a:r>
                        <a:rPr lang="ru-RU" sz="1400" dirty="0">
                          <a:effectLst/>
                        </a:rPr>
                        <a:t> </a:t>
                      </a:r>
                      <a:r>
                        <a:rPr lang="ru-RU" sz="1400" dirty="0" err="1">
                          <a:effectLst/>
                        </a:rPr>
                        <a:t>year</a:t>
                      </a:r>
                      <a:r>
                        <a:rPr lang="ru-RU" sz="1400" dirty="0">
                          <a:effectLst/>
                        </a:rPr>
                        <a:t> &gt; 60 </a:t>
                      </a:r>
                      <a:r>
                        <a:rPr lang="ru-RU" sz="1400" dirty="0" err="1">
                          <a:effectLst/>
                        </a:rPr>
                        <a:t>million</a:t>
                      </a:r>
                      <a:r>
                        <a:rPr lang="ru-RU" sz="1400" dirty="0">
                          <a:effectLst/>
                        </a:rPr>
                        <a:t> </a:t>
                      </a:r>
                      <a:r>
                        <a:rPr lang="ru-RU" sz="1400" dirty="0" err="1">
                          <a:effectLst/>
                        </a:rPr>
                        <a:t>rubles</a:t>
                      </a:r>
                      <a:r>
                        <a:rPr lang="ru-RU" sz="1400" dirty="0">
                          <a:effectLst/>
                        </a:rPr>
                        <a:t>.</a:t>
                      </a:r>
                    </a:p>
                    <a:p>
                      <a:pPr algn="ctr">
                        <a:lnSpc>
                          <a:spcPct val="115000"/>
                        </a:lnSpc>
                        <a:spcAft>
                          <a:spcPts val="0"/>
                        </a:spcAft>
                      </a:pPr>
                      <a:r>
                        <a:rPr lang="ru-RU" sz="1400" dirty="0" smtClean="0">
                          <a:effectLst/>
                        </a:rPr>
                        <a:t>(</a:t>
                      </a:r>
                      <a:r>
                        <a:rPr lang="en-US" sz="1400" dirty="0" smtClean="0">
                          <a:effectLst/>
                        </a:rPr>
                        <a:t>-</a:t>
                      </a:r>
                      <a:r>
                        <a:rPr lang="ru-RU" sz="1400" dirty="0" smtClean="0">
                          <a:effectLst/>
                        </a:rPr>
                        <a:t> </a:t>
                      </a:r>
                      <a:r>
                        <a:rPr lang="ru-RU" sz="1400" dirty="0" err="1">
                          <a:effectLst/>
                        </a:rPr>
                        <a:t>cost</a:t>
                      </a:r>
                      <a:r>
                        <a:rPr lang="ru-RU" sz="1400" dirty="0">
                          <a:effectLst/>
                        </a:rPr>
                        <a:t> </a:t>
                      </a:r>
                      <a:r>
                        <a:rPr lang="ru-RU" sz="1400" dirty="0" err="1">
                          <a:effectLst/>
                        </a:rPr>
                        <a:t>of</a:t>
                      </a:r>
                      <a:r>
                        <a:rPr lang="ru-RU" sz="1400" dirty="0">
                          <a:effectLst/>
                        </a:rPr>
                        <a:t> </a:t>
                      </a:r>
                      <a:r>
                        <a:rPr lang="ru-RU" sz="1400" dirty="0" err="1">
                          <a:effectLst/>
                        </a:rPr>
                        <a:t>fixed</a:t>
                      </a:r>
                      <a:r>
                        <a:rPr lang="ru-RU" sz="1400" dirty="0">
                          <a:effectLst/>
                        </a:rPr>
                        <a:t> </a:t>
                      </a:r>
                      <a:r>
                        <a:rPr lang="ru-RU" sz="1400" dirty="0" err="1">
                          <a:effectLst/>
                        </a:rPr>
                        <a:t>assets</a:t>
                      </a:r>
                      <a:r>
                        <a:rPr lang="ru-RU" sz="1400" dirty="0">
                          <a:effectLst/>
                        </a:rPr>
                        <a:t> &gt; 100 </a:t>
                      </a:r>
                      <a:r>
                        <a:rPr lang="ru-RU" sz="1400" dirty="0" err="1">
                          <a:effectLst/>
                        </a:rPr>
                        <a:t>million</a:t>
                      </a:r>
                      <a:r>
                        <a:rPr lang="ru-RU" sz="1400" dirty="0">
                          <a:effectLst/>
                        </a:rPr>
                        <a:t> </a:t>
                      </a:r>
                      <a:r>
                        <a:rPr lang="ru-RU" sz="1400" dirty="0" err="1">
                          <a:effectLst/>
                        </a:rPr>
                        <a:t>rubles</a:t>
                      </a:r>
                      <a:r>
                        <a:rPr lang="ru-RU" sz="1400" dirty="0">
                          <a:effectLst/>
                        </a:rPr>
                        <a:t>.</a:t>
                      </a:r>
                    </a:p>
                    <a:p>
                      <a:pPr algn="ctr">
                        <a:lnSpc>
                          <a:spcPct val="115000"/>
                        </a:lnSpc>
                        <a:spcAft>
                          <a:spcPts val="0"/>
                        </a:spcAft>
                      </a:pPr>
                      <a:r>
                        <a:rPr lang="ru-RU" sz="1400" dirty="0" smtClean="0">
                          <a:effectLst/>
                        </a:rPr>
                        <a:t>- </a:t>
                      </a:r>
                      <a:r>
                        <a:rPr lang="ru-RU" sz="1400" dirty="0" err="1">
                          <a:effectLst/>
                        </a:rPr>
                        <a:t>participation</a:t>
                      </a:r>
                      <a:r>
                        <a:rPr lang="ru-RU" sz="1400" dirty="0">
                          <a:effectLst/>
                        </a:rPr>
                        <a:t> </a:t>
                      </a:r>
                      <a:r>
                        <a:rPr lang="ru-RU" sz="1400" dirty="0" err="1">
                          <a:effectLst/>
                        </a:rPr>
                        <a:t>of</a:t>
                      </a:r>
                      <a:r>
                        <a:rPr lang="ru-RU" sz="1400" dirty="0">
                          <a:effectLst/>
                        </a:rPr>
                        <a:t> </a:t>
                      </a:r>
                      <a:r>
                        <a:rPr lang="ru-RU" sz="1400" dirty="0" err="1">
                          <a:effectLst/>
                        </a:rPr>
                        <a:t>other</a:t>
                      </a:r>
                      <a:r>
                        <a:rPr lang="ru-RU" sz="1400" dirty="0">
                          <a:effectLst/>
                        </a:rPr>
                        <a:t> </a:t>
                      </a:r>
                      <a:r>
                        <a:rPr lang="ru-RU" sz="1400" dirty="0" err="1">
                          <a:effectLst/>
                        </a:rPr>
                        <a:t>organizations</a:t>
                      </a:r>
                      <a:r>
                        <a:rPr lang="ru-RU" sz="1400" dirty="0">
                          <a:effectLst/>
                        </a:rPr>
                        <a:t> &gt; 25</a:t>
                      </a:r>
                      <a:r>
                        <a:rPr lang="ru-RU" sz="1400" dirty="0" smtClean="0">
                          <a:effectLst/>
                        </a:rPr>
                        <a:t>%&gt;</a:t>
                      </a:r>
                      <a:endParaRPr lang="ru-RU" sz="1400" dirty="0">
                        <a:effectLst/>
                      </a:endParaRPr>
                    </a:p>
                  </a:txBody>
                  <a:tcPr marL="28158" marR="28158" marT="42236" marB="42236"/>
                </a:tc>
                <a:tc hMerge="1">
                  <a:txBody>
                    <a:bodyPr/>
                    <a:lstStyle/>
                    <a:p>
                      <a:endParaRPr lang="ru-RU"/>
                    </a:p>
                  </a:txBody>
                  <a:tcPr/>
                </a:tc>
                <a:tc>
                  <a:txBody>
                    <a:bodyPr/>
                    <a:lstStyle/>
                    <a:p>
                      <a:pPr algn="ctr">
                        <a:lnSpc>
                          <a:spcPct val="115000"/>
                        </a:lnSpc>
                        <a:spcAft>
                          <a:spcPts val="0"/>
                        </a:spcAft>
                      </a:pPr>
                      <a:r>
                        <a:rPr lang="ru-RU" sz="1400" dirty="0" err="1">
                          <a:effectLst/>
                        </a:rPr>
                        <a:t>Applies</a:t>
                      </a:r>
                      <a:r>
                        <a:rPr lang="ru-RU" sz="1400" dirty="0">
                          <a:effectLst/>
                        </a:rPr>
                        <a:t> </a:t>
                      </a:r>
                      <a:r>
                        <a:rPr lang="ru-RU" sz="1400" dirty="0" err="1">
                          <a:effectLst/>
                        </a:rPr>
                        <a:t>to</a:t>
                      </a:r>
                      <a:r>
                        <a:rPr lang="ru-RU" sz="1400" dirty="0">
                          <a:effectLst/>
                        </a:rPr>
                        <a:t> </a:t>
                      </a:r>
                      <a:r>
                        <a:rPr lang="ru-RU" sz="1400" dirty="0" err="1">
                          <a:effectLst/>
                        </a:rPr>
                        <a:t>certain</a:t>
                      </a:r>
                      <a:r>
                        <a:rPr lang="ru-RU" sz="1400" dirty="0">
                          <a:effectLst/>
                        </a:rPr>
                        <a:t> </a:t>
                      </a:r>
                      <a:r>
                        <a:rPr lang="ru-RU" sz="1400" dirty="0" err="1">
                          <a:effectLst/>
                        </a:rPr>
                        <a:t>types</a:t>
                      </a:r>
                      <a:r>
                        <a:rPr lang="ru-RU" sz="1400" dirty="0">
                          <a:effectLst/>
                        </a:rPr>
                        <a:t> </a:t>
                      </a:r>
                      <a:r>
                        <a:rPr lang="ru-RU" sz="1400" dirty="0" err="1">
                          <a:effectLst/>
                        </a:rPr>
                        <a:t>of</a:t>
                      </a:r>
                      <a:r>
                        <a:rPr lang="ru-RU" sz="1400" dirty="0">
                          <a:effectLst/>
                        </a:rPr>
                        <a:t> </a:t>
                      </a:r>
                      <a:r>
                        <a:rPr lang="ru-RU" sz="1400" dirty="0" err="1">
                          <a:effectLst/>
                        </a:rPr>
                        <a:t>activities</a:t>
                      </a:r>
                      <a:endParaRPr lang="ru-RU" sz="1400" dirty="0">
                        <a:effectLst/>
                      </a:endParaRPr>
                    </a:p>
                    <a:p>
                      <a:pPr algn="ctr">
                        <a:lnSpc>
                          <a:spcPct val="115000"/>
                        </a:lnSpc>
                        <a:spcAft>
                          <a:spcPts val="0"/>
                        </a:spcAft>
                      </a:pPr>
                      <a:r>
                        <a:rPr lang="ru-RU" sz="1400" dirty="0" smtClean="0">
                          <a:effectLst/>
                        </a:rPr>
                        <a:t>! </a:t>
                      </a:r>
                      <a:r>
                        <a:rPr lang="ru-RU" sz="1400" dirty="0" err="1">
                          <a:effectLst/>
                        </a:rPr>
                        <a:t>It</a:t>
                      </a:r>
                      <a:r>
                        <a:rPr lang="ru-RU" sz="1400" dirty="0">
                          <a:effectLst/>
                        </a:rPr>
                        <a:t> </a:t>
                      </a:r>
                      <a:r>
                        <a:rPr lang="ru-RU" sz="1400" dirty="0" err="1">
                          <a:effectLst/>
                        </a:rPr>
                        <a:t>does</a:t>
                      </a:r>
                      <a:r>
                        <a:rPr lang="ru-RU" sz="1400" dirty="0">
                          <a:effectLst/>
                        </a:rPr>
                        <a:t> </a:t>
                      </a:r>
                      <a:r>
                        <a:rPr lang="ru-RU" sz="1400" dirty="0" err="1">
                          <a:effectLst/>
                        </a:rPr>
                        <a:t>not</a:t>
                      </a:r>
                      <a:r>
                        <a:rPr lang="ru-RU" sz="1400" dirty="0">
                          <a:effectLst/>
                        </a:rPr>
                        <a:t> </a:t>
                      </a:r>
                      <a:r>
                        <a:rPr lang="ru-RU" sz="1400" dirty="0" err="1">
                          <a:effectLst/>
                        </a:rPr>
                        <a:t>apply</a:t>
                      </a:r>
                      <a:r>
                        <a:rPr lang="ru-RU" sz="1400" dirty="0">
                          <a:effectLst/>
                        </a:rPr>
                        <a:t> </a:t>
                      </a:r>
                      <a:r>
                        <a:rPr lang="ru-RU" sz="1400" dirty="0" err="1">
                          <a:effectLst/>
                        </a:rPr>
                        <a:t>to</a:t>
                      </a:r>
                      <a:r>
                        <a:rPr lang="ru-RU" sz="1400" dirty="0">
                          <a:effectLst/>
                        </a:rPr>
                        <a:t> </a:t>
                      </a:r>
                      <a:r>
                        <a:rPr lang="ru-RU" sz="1400" dirty="0" err="1">
                          <a:effectLst/>
                        </a:rPr>
                        <a:t>activities</a:t>
                      </a:r>
                      <a:r>
                        <a:rPr lang="ru-RU" sz="1400" dirty="0">
                          <a:effectLst/>
                        </a:rPr>
                        <a:t> </a:t>
                      </a:r>
                      <a:r>
                        <a:rPr lang="ru-RU" sz="1400" dirty="0" err="1">
                          <a:effectLst/>
                        </a:rPr>
                        <a:t>carried</a:t>
                      </a:r>
                      <a:r>
                        <a:rPr lang="ru-RU" sz="1400" dirty="0">
                          <a:effectLst/>
                        </a:rPr>
                        <a:t> </a:t>
                      </a:r>
                      <a:r>
                        <a:rPr lang="ru-RU" sz="1400" dirty="0" err="1">
                          <a:effectLst/>
                        </a:rPr>
                        <a:t>out</a:t>
                      </a:r>
                      <a:r>
                        <a:rPr lang="ru-RU" sz="1400" dirty="0">
                          <a:effectLst/>
                        </a:rPr>
                        <a:t> </a:t>
                      </a:r>
                      <a:r>
                        <a:rPr lang="ru-RU" sz="1400" dirty="0" err="1">
                          <a:effectLst/>
                        </a:rPr>
                        <a:t>under</a:t>
                      </a:r>
                      <a:r>
                        <a:rPr lang="ru-RU" sz="1400" dirty="0">
                          <a:effectLst/>
                        </a:rPr>
                        <a:t> a </a:t>
                      </a:r>
                      <a:r>
                        <a:rPr lang="ru-RU" sz="1400" dirty="0" err="1">
                          <a:effectLst/>
                        </a:rPr>
                        <a:t>simple</a:t>
                      </a:r>
                      <a:r>
                        <a:rPr lang="ru-RU" sz="1400" dirty="0">
                          <a:effectLst/>
                        </a:rPr>
                        <a:t> </a:t>
                      </a:r>
                      <a:r>
                        <a:rPr lang="ru-RU" sz="1400" dirty="0" err="1">
                          <a:effectLst/>
                        </a:rPr>
                        <a:t>partnership</a:t>
                      </a:r>
                      <a:r>
                        <a:rPr lang="ru-RU" sz="1400" dirty="0">
                          <a:effectLst/>
                        </a:rPr>
                        <a:t> </a:t>
                      </a:r>
                      <a:r>
                        <a:rPr lang="ru-RU" sz="1400" dirty="0" err="1">
                          <a:effectLst/>
                        </a:rPr>
                        <a:t>agreement</a:t>
                      </a:r>
                      <a:r>
                        <a:rPr lang="ru-RU" sz="1400" dirty="0">
                          <a:effectLst/>
                        </a:rPr>
                        <a:t> (</a:t>
                      </a:r>
                      <a:r>
                        <a:rPr lang="ru-RU" sz="1400" dirty="0" err="1">
                          <a:effectLst/>
                        </a:rPr>
                        <a:t>trust</a:t>
                      </a:r>
                      <a:r>
                        <a:rPr lang="ru-RU" sz="1400" dirty="0">
                          <a:effectLst/>
                        </a:rPr>
                        <a:t> </a:t>
                      </a:r>
                      <a:r>
                        <a:rPr lang="ru-RU" sz="1400" dirty="0" err="1">
                          <a:effectLst/>
                        </a:rPr>
                        <a:t>management</a:t>
                      </a:r>
                      <a:r>
                        <a:rPr lang="ru-RU" sz="1400" dirty="0">
                          <a:effectLst/>
                        </a:rPr>
                        <a:t> </a:t>
                      </a:r>
                      <a:r>
                        <a:rPr lang="ru-RU" sz="1400" dirty="0" err="1">
                          <a:effectLst/>
                        </a:rPr>
                        <a:t>of</a:t>
                      </a:r>
                      <a:r>
                        <a:rPr lang="ru-RU" sz="1400" dirty="0">
                          <a:effectLst/>
                        </a:rPr>
                        <a:t> </a:t>
                      </a:r>
                      <a:r>
                        <a:rPr lang="ru-RU" sz="1400" dirty="0" err="1">
                          <a:effectLst/>
                        </a:rPr>
                        <a:t>property</a:t>
                      </a:r>
                      <a:r>
                        <a:rPr lang="ru-RU" sz="1400" dirty="0">
                          <a:effectLst/>
                        </a:rPr>
                        <a:t>).)</a:t>
                      </a:r>
                    </a:p>
                    <a:p>
                      <a:pPr algn="ctr">
                        <a:lnSpc>
                          <a:spcPct val="115000"/>
                        </a:lnSpc>
                        <a:spcAft>
                          <a:spcPts val="0"/>
                        </a:spcAft>
                      </a:pPr>
                      <a:r>
                        <a:rPr lang="ru-RU" sz="1400" dirty="0" err="1" smtClean="0">
                          <a:effectLst/>
                        </a:rPr>
                        <a:t>Not</a:t>
                      </a:r>
                      <a:r>
                        <a:rPr lang="ru-RU" sz="1400" dirty="0" smtClean="0">
                          <a:effectLst/>
                        </a:rPr>
                        <a:t> </a:t>
                      </a:r>
                      <a:r>
                        <a:rPr lang="ru-RU" sz="1400" dirty="0" err="1">
                          <a:effectLst/>
                        </a:rPr>
                        <a:t>applicable</a:t>
                      </a:r>
                      <a:r>
                        <a:rPr lang="ru-RU" sz="1400" dirty="0">
                          <a:effectLst/>
                        </a:rPr>
                        <a:t> </a:t>
                      </a:r>
                      <a:r>
                        <a:rPr lang="ru-RU" sz="1400" dirty="0" err="1">
                          <a:effectLst/>
                        </a:rPr>
                        <a:t>if</a:t>
                      </a:r>
                      <a:r>
                        <a:rPr lang="ru-RU" sz="1400" dirty="0">
                          <a:effectLst/>
                        </a:rPr>
                        <a:t> </a:t>
                      </a:r>
                      <a:r>
                        <a:rPr lang="ru-RU" sz="1400" dirty="0" err="1">
                          <a:effectLst/>
                        </a:rPr>
                        <a:t>the</a:t>
                      </a:r>
                      <a:r>
                        <a:rPr lang="ru-RU" sz="1400" dirty="0">
                          <a:effectLst/>
                        </a:rPr>
                        <a:t> </a:t>
                      </a:r>
                      <a:r>
                        <a:rPr lang="ru-RU" sz="1400" dirty="0" err="1">
                          <a:effectLst/>
                        </a:rPr>
                        <a:t>number</a:t>
                      </a:r>
                      <a:r>
                        <a:rPr lang="ru-RU" sz="1400" dirty="0">
                          <a:effectLst/>
                        </a:rPr>
                        <a:t> </a:t>
                      </a:r>
                      <a:r>
                        <a:rPr lang="ru-RU" sz="1400" dirty="0" err="1">
                          <a:effectLst/>
                        </a:rPr>
                        <a:t>of</a:t>
                      </a:r>
                      <a:r>
                        <a:rPr lang="ru-RU" sz="1400" dirty="0">
                          <a:effectLst/>
                        </a:rPr>
                        <a:t> </a:t>
                      </a:r>
                      <a:r>
                        <a:rPr lang="ru-RU" sz="1400" dirty="0" err="1">
                          <a:effectLst/>
                        </a:rPr>
                        <a:t>employees</a:t>
                      </a:r>
                      <a:r>
                        <a:rPr lang="ru-RU" sz="1400" dirty="0">
                          <a:effectLst/>
                        </a:rPr>
                        <a:t> </a:t>
                      </a:r>
                      <a:r>
                        <a:rPr lang="ru-RU" sz="1400" dirty="0" err="1">
                          <a:effectLst/>
                        </a:rPr>
                        <a:t>is</a:t>
                      </a:r>
                      <a:r>
                        <a:rPr lang="ru-RU" sz="1400" dirty="0">
                          <a:effectLst/>
                        </a:rPr>
                        <a:t> &gt;100.</a:t>
                      </a:r>
                    </a:p>
                    <a:p>
                      <a:pPr algn="ctr">
                        <a:lnSpc>
                          <a:spcPct val="115000"/>
                        </a:lnSpc>
                        <a:spcAft>
                          <a:spcPts val="0"/>
                        </a:spcAft>
                      </a:pPr>
                      <a:r>
                        <a:rPr lang="ru-RU" sz="1400" dirty="0" err="1" smtClean="0">
                          <a:effectLst/>
                        </a:rPr>
                        <a:t>The</a:t>
                      </a:r>
                      <a:r>
                        <a:rPr lang="ru-RU" sz="1400" dirty="0" smtClean="0">
                          <a:effectLst/>
                        </a:rPr>
                        <a:t> </a:t>
                      </a:r>
                      <a:r>
                        <a:rPr lang="ru-RU" sz="1400" dirty="0" err="1">
                          <a:effectLst/>
                        </a:rPr>
                        <a:t>share</a:t>
                      </a:r>
                      <a:r>
                        <a:rPr lang="ru-RU" sz="1400" dirty="0">
                          <a:effectLst/>
                        </a:rPr>
                        <a:t> </a:t>
                      </a:r>
                      <a:r>
                        <a:rPr lang="ru-RU" sz="1400" dirty="0" err="1">
                          <a:effectLst/>
                        </a:rPr>
                        <a:t>of</a:t>
                      </a:r>
                      <a:r>
                        <a:rPr lang="ru-RU" sz="1400" dirty="0">
                          <a:effectLst/>
                        </a:rPr>
                        <a:t> </a:t>
                      </a:r>
                      <a:r>
                        <a:rPr lang="ru-RU" sz="1400" dirty="0" err="1">
                          <a:effectLst/>
                        </a:rPr>
                        <a:t>participation</a:t>
                      </a:r>
                      <a:r>
                        <a:rPr lang="ru-RU" sz="1400" dirty="0">
                          <a:effectLst/>
                        </a:rPr>
                        <a:t> </a:t>
                      </a:r>
                      <a:r>
                        <a:rPr lang="ru-RU" sz="1400" dirty="0" err="1">
                          <a:effectLst/>
                        </a:rPr>
                        <a:t>of</a:t>
                      </a:r>
                      <a:r>
                        <a:rPr lang="ru-RU" sz="1400" dirty="0">
                          <a:effectLst/>
                        </a:rPr>
                        <a:t> </a:t>
                      </a:r>
                      <a:r>
                        <a:rPr lang="ru-RU" sz="1400" dirty="0" err="1">
                          <a:effectLst/>
                        </a:rPr>
                        <a:t>other</a:t>
                      </a:r>
                      <a:r>
                        <a:rPr lang="ru-RU" sz="1400" dirty="0">
                          <a:effectLst/>
                        </a:rPr>
                        <a:t> </a:t>
                      </a:r>
                      <a:r>
                        <a:rPr lang="ru-RU" sz="1400" dirty="0" err="1">
                          <a:effectLst/>
                        </a:rPr>
                        <a:t>organizations</a:t>
                      </a:r>
                      <a:r>
                        <a:rPr lang="ru-RU" sz="1400" dirty="0">
                          <a:effectLst/>
                        </a:rPr>
                        <a:t> </a:t>
                      </a:r>
                      <a:r>
                        <a:rPr lang="ru-RU" sz="1400" dirty="0" err="1">
                          <a:effectLst/>
                        </a:rPr>
                        <a:t>is</a:t>
                      </a:r>
                      <a:r>
                        <a:rPr lang="ru-RU" sz="1400" dirty="0">
                          <a:effectLst/>
                        </a:rPr>
                        <a:t> </a:t>
                      </a:r>
                      <a:r>
                        <a:rPr lang="ru-RU" sz="1400" dirty="0" err="1">
                          <a:effectLst/>
                        </a:rPr>
                        <a:t>not</a:t>
                      </a:r>
                      <a:r>
                        <a:rPr lang="ru-RU" sz="1400" dirty="0">
                          <a:effectLst/>
                        </a:rPr>
                        <a:t> &gt; 25</a:t>
                      </a:r>
                      <a:r>
                        <a:rPr lang="ru-RU" sz="1400" dirty="0" smtClean="0">
                          <a:effectLst/>
                        </a:rPr>
                        <a:t>%&gt;</a:t>
                      </a:r>
                      <a:endParaRPr lang="ru-RU" sz="1400" dirty="0">
                        <a:effectLst/>
                      </a:endParaRPr>
                    </a:p>
                  </a:txBody>
                  <a:tcPr marL="28158" marR="28158" marT="42236" marB="42236"/>
                </a:tc>
                <a:tc>
                  <a:txBody>
                    <a:bodyPr/>
                    <a:lstStyle/>
                    <a:p>
                      <a:pPr algn="ctr">
                        <a:lnSpc>
                          <a:spcPct val="115000"/>
                        </a:lnSpc>
                        <a:spcAft>
                          <a:spcPts val="0"/>
                        </a:spcAft>
                      </a:pPr>
                      <a:r>
                        <a:rPr lang="en-US" sz="1400" dirty="0">
                          <a:effectLst/>
                        </a:rPr>
                        <a:t>The ESN is applied by organizations if the share of income from the sale of their own agricultural products ? </a:t>
                      </a:r>
                      <a:r>
                        <a:rPr lang="ru-RU" sz="1400" dirty="0">
                          <a:effectLst/>
                        </a:rPr>
                        <a:t>70 %</a:t>
                      </a:r>
                    </a:p>
                    <a:p>
                      <a:pPr algn="ctr">
                        <a:lnSpc>
                          <a:spcPct val="115000"/>
                        </a:lnSpc>
                        <a:spcAft>
                          <a:spcPts val="0"/>
                        </a:spcAft>
                      </a:pPr>
                      <a:r>
                        <a:rPr lang="ru-RU" sz="1400" dirty="0">
                          <a:effectLst/>
                        </a:rPr>
                        <a:t> </a:t>
                      </a:r>
                    </a:p>
                    <a:p>
                      <a:pPr algn="ctr">
                        <a:lnSpc>
                          <a:spcPct val="115000"/>
                        </a:lnSpc>
                        <a:spcAft>
                          <a:spcPts val="0"/>
                        </a:spcAft>
                      </a:pPr>
                      <a:r>
                        <a:rPr lang="ru-RU" sz="1400" dirty="0">
                          <a:effectLst/>
                        </a:rPr>
                        <a:t> </a:t>
                      </a:r>
                    </a:p>
                    <a:p>
                      <a:pPr algn="ctr">
                        <a:lnSpc>
                          <a:spcPct val="115000"/>
                        </a:lnSpc>
                        <a:spcAft>
                          <a:spcPts val="0"/>
                        </a:spcAft>
                      </a:pPr>
                      <a:r>
                        <a:rPr lang="ru-RU" sz="1400" dirty="0">
                          <a:effectLst/>
                        </a:rPr>
                        <a:t> </a:t>
                      </a:r>
                    </a:p>
                    <a:p>
                      <a:pPr algn="ctr">
                        <a:lnSpc>
                          <a:spcPct val="115000"/>
                        </a:lnSpc>
                        <a:spcAft>
                          <a:spcPts val="0"/>
                        </a:spcAft>
                      </a:pPr>
                      <a:r>
                        <a:rPr lang="ru-RU" sz="1400" dirty="0">
                          <a:effectLst/>
                        </a:rPr>
                        <a:t> </a:t>
                      </a:r>
                      <a:endParaRPr lang="ru-RU" sz="1400" dirty="0">
                        <a:effectLst/>
                        <a:latin typeface="Calibri"/>
                        <a:ea typeface="Calibri"/>
                        <a:cs typeface="Times New Roman"/>
                      </a:endParaRPr>
                    </a:p>
                  </a:txBody>
                  <a:tcPr marL="28158" marR="28158" marT="42236" marB="42236"/>
                </a:tc>
              </a:tr>
              <a:tr h="537291">
                <a:tc>
                  <a:txBody>
                    <a:bodyPr/>
                    <a:lstStyle/>
                    <a:p>
                      <a:pPr algn="ctr">
                        <a:lnSpc>
                          <a:spcPct val="115000"/>
                        </a:lnSpc>
                        <a:spcAft>
                          <a:spcPts val="0"/>
                        </a:spcAft>
                      </a:pPr>
                      <a:r>
                        <a:rPr lang="ru-RU" sz="1400" dirty="0" err="1">
                          <a:effectLst/>
                        </a:rPr>
                        <a:t>Types</a:t>
                      </a:r>
                      <a:r>
                        <a:rPr lang="ru-RU" sz="1400" dirty="0">
                          <a:effectLst/>
                        </a:rPr>
                        <a:t> </a:t>
                      </a:r>
                      <a:r>
                        <a:rPr lang="ru-RU" sz="1400" dirty="0" err="1">
                          <a:effectLst/>
                        </a:rPr>
                        <a:t>of</a:t>
                      </a:r>
                      <a:r>
                        <a:rPr lang="ru-RU" sz="1400" dirty="0">
                          <a:effectLst/>
                        </a:rPr>
                        <a:t> </a:t>
                      </a:r>
                      <a:r>
                        <a:rPr lang="ru-RU" sz="1400" dirty="0" err="1">
                          <a:effectLst/>
                        </a:rPr>
                        <a:t>activities</a:t>
                      </a:r>
                      <a:endParaRPr lang="ru-RU" sz="1400" dirty="0">
                        <a:effectLst/>
                        <a:latin typeface="Calibri"/>
                        <a:ea typeface="Calibri"/>
                        <a:cs typeface="Times New Roman"/>
                      </a:endParaRPr>
                    </a:p>
                  </a:txBody>
                  <a:tcPr marL="28158" marR="28158" marT="42236" marB="42236"/>
                </a:tc>
                <a:tc>
                  <a:txBody>
                    <a:bodyPr/>
                    <a:lstStyle/>
                    <a:p>
                      <a:pPr algn="ctr">
                        <a:lnSpc>
                          <a:spcPct val="115000"/>
                        </a:lnSpc>
                        <a:spcAft>
                          <a:spcPts val="0"/>
                        </a:spcAft>
                      </a:pPr>
                      <a:r>
                        <a:rPr lang="ru-RU" sz="1400">
                          <a:effectLst/>
                        </a:rPr>
                        <a:t>No restrictions</a:t>
                      </a:r>
                      <a:endParaRPr lang="ru-RU" sz="1400">
                        <a:effectLst/>
                        <a:latin typeface="Calibri"/>
                        <a:ea typeface="Calibri"/>
                        <a:cs typeface="Times New Roman"/>
                      </a:endParaRPr>
                    </a:p>
                  </a:txBody>
                  <a:tcPr marL="28158" marR="28158" marT="42236" marB="42236"/>
                </a:tc>
                <a:tc gridSpan="2">
                  <a:txBody>
                    <a:bodyPr/>
                    <a:lstStyle/>
                    <a:p>
                      <a:pPr algn="ctr">
                        <a:lnSpc>
                          <a:spcPct val="115000"/>
                        </a:lnSpc>
                        <a:spcAft>
                          <a:spcPts val="0"/>
                        </a:spcAft>
                      </a:pPr>
                      <a:r>
                        <a:rPr lang="ru-RU" sz="1400">
                          <a:effectLst/>
                        </a:rPr>
                        <a:t>No restrictions</a:t>
                      </a:r>
                      <a:endParaRPr lang="ru-RU" sz="1400">
                        <a:effectLst/>
                        <a:latin typeface="Calibri"/>
                        <a:ea typeface="Calibri"/>
                        <a:cs typeface="Times New Roman"/>
                      </a:endParaRPr>
                    </a:p>
                  </a:txBody>
                  <a:tcPr marL="28158" marR="28158" marT="42236" marB="42236"/>
                </a:tc>
                <a:tc hMerge="1">
                  <a:txBody>
                    <a:bodyPr/>
                    <a:lstStyle/>
                    <a:p>
                      <a:endParaRPr lang="ru-RU"/>
                    </a:p>
                  </a:txBody>
                  <a:tcPr/>
                </a:tc>
                <a:tc>
                  <a:txBody>
                    <a:bodyPr/>
                    <a:lstStyle/>
                    <a:p>
                      <a:pPr algn="ctr">
                        <a:lnSpc>
                          <a:spcPct val="115000"/>
                        </a:lnSpc>
                        <a:spcAft>
                          <a:spcPts val="0"/>
                        </a:spcAft>
                      </a:pPr>
                      <a:r>
                        <a:rPr lang="ru-RU" sz="1400" dirty="0" err="1">
                          <a:effectLst/>
                        </a:rPr>
                        <a:t>Closed</a:t>
                      </a:r>
                      <a:r>
                        <a:rPr lang="ru-RU" sz="1400" dirty="0">
                          <a:effectLst/>
                        </a:rPr>
                        <a:t> </a:t>
                      </a:r>
                      <a:r>
                        <a:rPr lang="ru-RU" sz="1400" dirty="0" err="1">
                          <a:effectLst/>
                        </a:rPr>
                        <a:t>list</a:t>
                      </a:r>
                      <a:r>
                        <a:rPr lang="ru-RU" sz="1400" dirty="0">
                          <a:effectLst/>
                        </a:rPr>
                        <a:t> </a:t>
                      </a:r>
                      <a:r>
                        <a:rPr lang="ru-RU" sz="1400" dirty="0" err="1">
                          <a:effectLst/>
                        </a:rPr>
                        <a:t>of</a:t>
                      </a:r>
                      <a:r>
                        <a:rPr lang="ru-RU" sz="1400" dirty="0">
                          <a:effectLst/>
                        </a:rPr>
                        <a:t> </a:t>
                      </a:r>
                      <a:r>
                        <a:rPr lang="ru-RU" sz="1400" dirty="0" err="1">
                          <a:effectLst/>
                        </a:rPr>
                        <a:t>types</a:t>
                      </a:r>
                      <a:r>
                        <a:rPr lang="ru-RU" sz="1400" dirty="0">
                          <a:effectLst/>
                        </a:rPr>
                        <a:t> </a:t>
                      </a:r>
                      <a:r>
                        <a:rPr lang="ru-RU" sz="1400" dirty="0" err="1">
                          <a:effectLst/>
                        </a:rPr>
                        <a:t>of</a:t>
                      </a:r>
                      <a:r>
                        <a:rPr lang="ru-RU" sz="1400" dirty="0">
                          <a:effectLst/>
                        </a:rPr>
                        <a:t> </a:t>
                      </a:r>
                      <a:r>
                        <a:rPr lang="ru-RU" sz="1400" dirty="0" err="1" smtClean="0">
                          <a:effectLst/>
                        </a:rPr>
                        <a:t>activities</a:t>
                      </a:r>
                      <a:endParaRPr lang="ru-RU" sz="1400" dirty="0">
                        <a:effectLst/>
                      </a:endParaRPr>
                    </a:p>
                  </a:txBody>
                  <a:tcPr marL="28158" marR="28158" marT="42236" marB="42236"/>
                </a:tc>
                <a:tc>
                  <a:txBody>
                    <a:bodyPr/>
                    <a:lstStyle/>
                    <a:p>
                      <a:pPr algn="ctr">
                        <a:lnSpc>
                          <a:spcPct val="115000"/>
                        </a:lnSpc>
                        <a:spcAft>
                          <a:spcPts val="0"/>
                        </a:spcAft>
                      </a:pPr>
                      <a:r>
                        <a:rPr lang="ru-RU" sz="1400" dirty="0" err="1">
                          <a:effectLst/>
                        </a:rPr>
                        <a:t>Production</a:t>
                      </a:r>
                      <a:r>
                        <a:rPr lang="ru-RU" sz="1400" dirty="0">
                          <a:effectLst/>
                        </a:rPr>
                        <a:t>, </a:t>
                      </a:r>
                      <a:r>
                        <a:rPr lang="ru-RU" sz="1400" dirty="0" err="1">
                          <a:effectLst/>
                        </a:rPr>
                        <a:t>processing</a:t>
                      </a:r>
                      <a:r>
                        <a:rPr lang="ru-RU" sz="1400" dirty="0">
                          <a:effectLst/>
                        </a:rPr>
                        <a:t> </a:t>
                      </a:r>
                      <a:r>
                        <a:rPr lang="ru-RU" sz="1400" dirty="0" err="1">
                          <a:effectLst/>
                        </a:rPr>
                        <a:t>and</a:t>
                      </a:r>
                      <a:r>
                        <a:rPr lang="ru-RU" sz="1400" dirty="0">
                          <a:effectLst/>
                        </a:rPr>
                        <a:t> </a:t>
                      </a:r>
                      <a:r>
                        <a:rPr lang="ru-RU" sz="1400" dirty="0" err="1">
                          <a:effectLst/>
                        </a:rPr>
                        <a:t>sale</a:t>
                      </a:r>
                      <a:r>
                        <a:rPr lang="ru-RU" sz="1400" dirty="0">
                          <a:effectLst/>
                        </a:rPr>
                        <a:t> </a:t>
                      </a:r>
                      <a:r>
                        <a:rPr lang="ru-RU" sz="1400" dirty="0" err="1">
                          <a:effectLst/>
                        </a:rPr>
                        <a:t>of</a:t>
                      </a:r>
                      <a:r>
                        <a:rPr lang="ru-RU" sz="1400" dirty="0">
                          <a:effectLst/>
                        </a:rPr>
                        <a:t> </a:t>
                      </a:r>
                      <a:r>
                        <a:rPr lang="ru-RU" sz="1400" dirty="0" err="1">
                          <a:effectLst/>
                        </a:rPr>
                        <a:t>own</a:t>
                      </a:r>
                      <a:r>
                        <a:rPr lang="ru-RU" sz="1400" dirty="0">
                          <a:effectLst/>
                        </a:rPr>
                        <a:t> </a:t>
                      </a:r>
                      <a:r>
                        <a:rPr lang="ru-RU" sz="1400" dirty="0" err="1">
                          <a:effectLst/>
                        </a:rPr>
                        <a:t>agricultural</a:t>
                      </a:r>
                      <a:r>
                        <a:rPr lang="ru-RU" sz="1400" dirty="0">
                          <a:effectLst/>
                        </a:rPr>
                        <a:t> </a:t>
                      </a:r>
                      <a:r>
                        <a:rPr lang="ru-RU" sz="1400" dirty="0" err="1" smtClean="0">
                          <a:effectLst/>
                        </a:rPr>
                        <a:t>products</a:t>
                      </a:r>
                      <a:endParaRPr lang="ru-RU" sz="1400" dirty="0">
                        <a:effectLst/>
                      </a:endParaRPr>
                    </a:p>
                  </a:txBody>
                  <a:tcPr marL="28158" marR="28158" marT="42236" marB="42236"/>
                </a:tc>
              </a:tr>
              <a:tr h="1725629">
                <a:tc>
                  <a:txBody>
                    <a:bodyPr/>
                    <a:lstStyle/>
                    <a:p>
                      <a:pPr algn="ctr">
                        <a:lnSpc>
                          <a:spcPct val="115000"/>
                        </a:lnSpc>
                        <a:spcAft>
                          <a:spcPts val="0"/>
                        </a:spcAft>
                      </a:pPr>
                      <a:r>
                        <a:rPr lang="ru-RU" sz="1400">
                          <a:effectLst/>
                        </a:rPr>
                        <a:t>Object of taxation</a:t>
                      </a:r>
                      <a:endParaRPr lang="ru-RU" sz="1400">
                        <a:effectLst/>
                        <a:latin typeface="Calibri"/>
                        <a:ea typeface="Calibri"/>
                        <a:cs typeface="Times New Roman"/>
                      </a:endParaRPr>
                    </a:p>
                  </a:txBody>
                  <a:tcPr marL="28158" marR="28158" marT="42236" marB="42236"/>
                </a:tc>
                <a:tc>
                  <a:txBody>
                    <a:bodyPr/>
                    <a:lstStyle/>
                    <a:p>
                      <a:pPr algn="ctr">
                        <a:lnSpc>
                          <a:spcPct val="115000"/>
                        </a:lnSpc>
                        <a:spcAft>
                          <a:spcPts val="0"/>
                        </a:spcAft>
                      </a:pPr>
                      <a:r>
                        <a:rPr lang="ru-RU" sz="1400" dirty="0" err="1">
                          <a:effectLst/>
                        </a:rPr>
                        <a:t>For</a:t>
                      </a:r>
                      <a:r>
                        <a:rPr lang="ru-RU" sz="1400" dirty="0">
                          <a:effectLst/>
                        </a:rPr>
                        <a:t> </a:t>
                      </a:r>
                      <a:r>
                        <a:rPr lang="ru-RU" sz="1400" dirty="0" err="1">
                          <a:effectLst/>
                        </a:rPr>
                        <a:t>corporate</a:t>
                      </a:r>
                      <a:r>
                        <a:rPr lang="ru-RU" sz="1400" dirty="0">
                          <a:effectLst/>
                        </a:rPr>
                        <a:t> </a:t>
                      </a:r>
                      <a:r>
                        <a:rPr lang="ru-RU" sz="1400" dirty="0" err="1">
                          <a:effectLst/>
                        </a:rPr>
                        <a:t>income</a:t>
                      </a:r>
                      <a:r>
                        <a:rPr lang="ru-RU" sz="1400" dirty="0">
                          <a:effectLst/>
                        </a:rPr>
                        <a:t> </a:t>
                      </a:r>
                      <a:r>
                        <a:rPr lang="ru-RU" sz="1400" dirty="0" err="1">
                          <a:effectLst/>
                        </a:rPr>
                        <a:t>tax</a:t>
                      </a:r>
                      <a:r>
                        <a:rPr lang="ru-RU" sz="1400" dirty="0">
                          <a:effectLst/>
                        </a:rPr>
                        <a:t>:</a:t>
                      </a:r>
                    </a:p>
                    <a:p>
                      <a:pPr algn="ctr">
                        <a:lnSpc>
                          <a:spcPct val="115000"/>
                        </a:lnSpc>
                        <a:spcAft>
                          <a:spcPts val="0"/>
                        </a:spcAft>
                      </a:pPr>
                      <a:r>
                        <a:rPr lang="ru-RU" sz="1400" b="1" dirty="0" err="1">
                          <a:effectLst/>
                        </a:rPr>
                        <a:t>Profit</a:t>
                      </a:r>
                      <a:endParaRPr lang="ru-RU" sz="1400" b="1" dirty="0">
                        <a:effectLst/>
                      </a:endParaRPr>
                    </a:p>
                    <a:p>
                      <a:pPr algn="ctr">
                        <a:lnSpc>
                          <a:spcPct val="115000"/>
                        </a:lnSpc>
                        <a:spcAft>
                          <a:spcPts val="0"/>
                        </a:spcAft>
                      </a:pPr>
                      <a:r>
                        <a:rPr lang="ru-RU" sz="1400" dirty="0" err="1" smtClean="0">
                          <a:effectLst/>
                        </a:rPr>
                        <a:t>For</a:t>
                      </a:r>
                      <a:r>
                        <a:rPr lang="ru-RU" sz="1400" dirty="0" smtClean="0">
                          <a:effectLst/>
                        </a:rPr>
                        <a:t> </a:t>
                      </a:r>
                      <a:r>
                        <a:rPr lang="ru-RU" sz="1400" dirty="0" err="1">
                          <a:effectLst/>
                        </a:rPr>
                        <a:t>corporate</a:t>
                      </a:r>
                      <a:r>
                        <a:rPr lang="ru-RU" sz="1400" dirty="0">
                          <a:effectLst/>
                        </a:rPr>
                        <a:t> </a:t>
                      </a:r>
                      <a:r>
                        <a:rPr lang="ru-RU" sz="1400" dirty="0" err="1">
                          <a:effectLst/>
                        </a:rPr>
                        <a:t>property</a:t>
                      </a:r>
                      <a:r>
                        <a:rPr lang="ru-RU" sz="1400" dirty="0">
                          <a:effectLst/>
                        </a:rPr>
                        <a:t> </a:t>
                      </a:r>
                      <a:r>
                        <a:rPr lang="ru-RU" sz="1400" dirty="0" err="1">
                          <a:effectLst/>
                        </a:rPr>
                        <a:t>tax</a:t>
                      </a:r>
                      <a:r>
                        <a:rPr lang="ru-RU" sz="1400" dirty="0">
                          <a:effectLst/>
                        </a:rPr>
                        <a:t>:</a:t>
                      </a:r>
                    </a:p>
                    <a:p>
                      <a:pPr algn="ctr">
                        <a:lnSpc>
                          <a:spcPct val="115000"/>
                        </a:lnSpc>
                        <a:spcAft>
                          <a:spcPts val="0"/>
                        </a:spcAft>
                      </a:pPr>
                      <a:r>
                        <a:rPr lang="ru-RU" sz="1400" b="1" dirty="0" err="1">
                          <a:effectLst/>
                        </a:rPr>
                        <a:t>Movable</a:t>
                      </a:r>
                      <a:r>
                        <a:rPr lang="ru-RU" sz="1400" b="1" dirty="0">
                          <a:effectLst/>
                        </a:rPr>
                        <a:t> </a:t>
                      </a:r>
                      <a:r>
                        <a:rPr lang="ru-RU" sz="1400" b="1" dirty="0" err="1">
                          <a:effectLst/>
                        </a:rPr>
                        <a:t>and</a:t>
                      </a:r>
                      <a:r>
                        <a:rPr lang="ru-RU" sz="1400" b="1" dirty="0">
                          <a:effectLst/>
                        </a:rPr>
                        <a:t> </a:t>
                      </a:r>
                      <a:r>
                        <a:rPr lang="ru-RU" sz="1400" b="1" dirty="0" err="1">
                          <a:effectLst/>
                        </a:rPr>
                        <a:t>immovable</a:t>
                      </a:r>
                      <a:r>
                        <a:rPr lang="ru-RU" sz="1400" b="1" dirty="0">
                          <a:effectLst/>
                        </a:rPr>
                        <a:t> </a:t>
                      </a:r>
                      <a:r>
                        <a:rPr lang="ru-RU" sz="1400" b="1" dirty="0" err="1">
                          <a:effectLst/>
                        </a:rPr>
                        <a:t>property</a:t>
                      </a:r>
                      <a:r>
                        <a:rPr lang="ru-RU" sz="1400" b="1" dirty="0">
                          <a:effectLst/>
                        </a:rPr>
                        <a:t> </a:t>
                      </a:r>
                      <a:r>
                        <a:rPr lang="ru-RU" sz="1400" b="1" dirty="0" err="1">
                          <a:effectLst/>
                        </a:rPr>
                        <a:t>of</a:t>
                      </a:r>
                      <a:r>
                        <a:rPr lang="ru-RU" sz="1400" b="1" dirty="0">
                          <a:effectLst/>
                        </a:rPr>
                        <a:t> </a:t>
                      </a:r>
                      <a:r>
                        <a:rPr lang="ru-RU" sz="1400" b="1" dirty="0" err="1">
                          <a:effectLst/>
                        </a:rPr>
                        <a:t>the</a:t>
                      </a:r>
                      <a:r>
                        <a:rPr lang="ru-RU" sz="1400" b="1" dirty="0">
                          <a:effectLst/>
                        </a:rPr>
                        <a:t> </a:t>
                      </a:r>
                      <a:r>
                        <a:rPr lang="ru-RU" sz="1400" b="1" dirty="0" err="1">
                          <a:effectLst/>
                        </a:rPr>
                        <a:t>organization</a:t>
                      </a:r>
                      <a:r>
                        <a:rPr lang="ru-RU" sz="1400" b="1" dirty="0">
                          <a:effectLst/>
                        </a:rPr>
                        <a:t> (</a:t>
                      </a:r>
                      <a:r>
                        <a:rPr lang="ru-RU" sz="1400" b="1" dirty="0" err="1">
                          <a:effectLst/>
                        </a:rPr>
                        <a:t>fixed</a:t>
                      </a:r>
                      <a:r>
                        <a:rPr lang="ru-RU" sz="1400" b="1" dirty="0">
                          <a:effectLst/>
                        </a:rPr>
                        <a:t> </a:t>
                      </a:r>
                      <a:r>
                        <a:rPr lang="ru-RU" sz="1400" b="1" dirty="0" err="1">
                          <a:effectLst/>
                        </a:rPr>
                        <a:t>assets</a:t>
                      </a:r>
                      <a:r>
                        <a:rPr lang="ru-RU" sz="1400" b="1" dirty="0">
                          <a:effectLst/>
                        </a:rPr>
                        <a:t>)</a:t>
                      </a:r>
                    </a:p>
                    <a:p>
                      <a:pPr algn="ctr">
                        <a:lnSpc>
                          <a:spcPct val="115000"/>
                        </a:lnSpc>
                        <a:spcAft>
                          <a:spcPts val="0"/>
                        </a:spcAft>
                      </a:pPr>
                      <a:r>
                        <a:rPr lang="ru-RU" sz="1400" dirty="0" err="1" smtClean="0">
                          <a:effectLst/>
                        </a:rPr>
                        <a:t>By</a:t>
                      </a:r>
                      <a:r>
                        <a:rPr lang="ru-RU" sz="1400" dirty="0" smtClean="0">
                          <a:effectLst/>
                        </a:rPr>
                        <a:t> </a:t>
                      </a:r>
                      <a:r>
                        <a:rPr lang="ru-RU" sz="1400" dirty="0">
                          <a:effectLst/>
                        </a:rPr>
                        <a:t>VAT:</a:t>
                      </a:r>
                    </a:p>
                    <a:p>
                      <a:pPr algn="ctr">
                        <a:lnSpc>
                          <a:spcPct val="115000"/>
                        </a:lnSpc>
                        <a:spcAft>
                          <a:spcPts val="0"/>
                        </a:spcAft>
                      </a:pPr>
                      <a:r>
                        <a:rPr lang="ru-RU" sz="1400" b="1" dirty="0" err="1">
                          <a:effectLst/>
                        </a:rPr>
                        <a:t>sales</a:t>
                      </a:r>
                      <a:r>
                        <a:rPr lang="ru-RU" sz="1400" b="1" dirty="0">
                          <a:effectLst/>
                        </a:rPr>
                        <a:t> </a:t>
                      </a:r>
                      <a:r>
                        <a:rPr lang="ru-RU" sz="1400" b="1" dirty="0" err="1">
                          <a:effectLst/>
                        </a:rPr>
                        <a:t>of</a:t>
                      </a:r>
                      <a:r>
                        <a:rPr lang="ru-RU" sz="1400" b="1" dirty="0">
                          <a:effectLst/>
                        </a:rPr>
                        <a:t> </a:t>
                      </a:r>
                      <a:r>
                        <a:rPr lang="ru-RU" sz="1400" b="1" dirty="0" err="1">
                          <a:effectLst/>
                        </a:rPr>
                        <a:t>goods</a:t>
                      </a:r>
                      <a:r>
                        <a:rPr lang="ru-RU" sz="1400" b="1" dirty="0">
                          <a:effectLst/>
                        </a:rPr>
                        <a:t> (</a:t>
                      </a:r>
                      <a:r>
                        <a:rPr lang="ru-RU" sz="1400" b="1" dirty="0" err="1">
                          <a:effectLst/>
                        </a:rPr>
                        <a:t>works</a:t>
                      </a:r>
                      <a:r>
                        <a:rPr lang="ru-RU" sz="1400" b="1" dirty="0">
                          <a:effectLst/>
                        </a:rPr>
                        <a:t>, </a:t>
                      </a:r>
                      <a:r>
                        <a:rPr lang="ru-RU" sz="1400" b="1" dirty="0" err="1">
                          <a:effectLst/>
                        </a:rPr>
                        <a:t>services</a:t>
                      </a:r>
                      <a:r>
                        <a:rPr lang="ru-RU" sz="1400" b="1" dirty="0" smtClean="0">
                          <a:effectLst/>
                        </a:rPr>
                        <a:t>)</a:t>
                      </a:r>
                      <a:endParaRPr lang="ru-RU" sz="1400" b="1" dirty="0">
                        <a:effectLst/>
                      </a:endParaRPr>
                    </a:p>
                  </a:txBody>
                  <a:tcPr marL="28158" marR="28158" marT="42236" marB="42236"/>
                </a:tc>
                <a:tc>
                  <a:txBody>
                    <a:bodyPr/>
                    <a:lstStyle/>
                    <a:p>
                      <a:pPr algn="ctr">
                        <a:lnSpc>
                          <a:spcPct val="115000"/>
                        </a:lnSpc>
                        <a:spcAft>
                          <a:spcPts val="0"/>
                        </a:spcAft>
                      </a:pPr>
                      <a:r>
                        <a:rPr lang="ru-RU" sz="1400" dirty="0" err="1" smtClean="0">
                          <a:effectLst/>
                        </a:rPr>
                        <a:t>Income</a:t>
                      </a:r>
                      <a:endParaRPr lang="ru-RU" sz="1400" dirty="0">
                        <a:effectLst/>
                      </a:endParaRPr>
                    </a:p>
                  </a:txBody>
                  <a:tcPr marL="28158" marR="28158" marT="42236" marB="42236"/>
                </a:tc>
                <a:tc>
                  <a:txBody>
                    <a:bodyPr/>
                    <a:lstStyle/>
                    <a:p>
                      <a:pPr algn="ctr">
                        <a:lnSpc>
                          <a:spcPct val="115000"/>
                        </a:lnSpc>
                        <a:spcAft>
                          <a:spcPts val="0"/>
                        </a:spcAft>
                      </a:pPr>
                      <a:r>
                        <a:rPr lang="ru-RU" sz="1400" dirty="0" err="1">
                          <a:effectLst/>
                        </a:rPr>
                        <a:t>Income</a:t>
                      </a:r>
                      <a:r>
                        <a:rPr lang="ru-RU" sz="1400" dirty="0">
                          <a:effectLst/>
                        </a:rPr>
                        <a:t> </a:t>
                      </a:r>
                      <a:r>
                        <a:rPr lang="ru-RU" sz="1400" dirty="0" err="1">
                          <a:effectLst/>
                        </a:rPr>
                        <a:t>reduced</a:t>
                      </a:r>
                      <a:r>
                        <a:rPr lang="ru-RU" sz="1400" dirty="0">
                          <a:effectLst/>
                        </a:rPr>
                        <a:t> </a:t>
                      </a:r>
                      <a:r>
                        <a:rPr lang="ru-RU" sz="1400" dirty="0" err="1">
                          <a:effectLst/>
                        </a:rPr>
                        <a:t>by</a:t>
                      </a:r>
                      <a:r>
                        <a:rPr lang="ru-RU" sz="1400" dirty="0">
                          <a:effectLst/>
                        </a:rPr>
                        <a:t> </a:t>
                      </a:r>
                      <a:r>
                        <a:rPr lang="ru-RU" sz="1400" dirty="0" err="1">
                          <a:effectLst/>
                        </a:rPr>
                        <a:t>the</a:t>
                      </a:r>
                      <a:r>
                        <a:rPr lang="ru-RU" sz="1400" dirty="0">
                          <a:effectLst/>
                        </a:rPr>
                        <a:t> </a:t>
                      </a:r>
                      <a:r>
                        <a:rPr lang="ru-RU" sz="1400" dirty="0" err="1">
                          <a:effectLst/>
                        </a:rPr>
                        <a:t>amount</a:t>
                      </a:r>
                      <a:r>
                        <a:rPr lang="ru-RU" sz="1400" dirty="0">
                          <a:effectLst/>
                        </a:rPr>
                        <a:t> </a:t>
                      </a:r>
                      <a:r>
                        <a:rPr lang="ru-RU" sz="1400" dirty="0" err="1">
                          <a:effectLst/>
                        </a:rPr>
                        <a:t>of</a:t>
                      </a:r>
                      <a:r>
                        <a:rPr lang="ru-RU" sz="1400" dirty="0">
                          <a:effectLst/>
                        </a:rPr>
                        <a:t> </a:t>
                      </a:r>
                      <a:r>
                        <a:rPr lang="ru-RU" sz="1400" dirty="0" err="1" smtClean="0">
                          <a:effectLst/>
                        </a:rPr>
                        <a:t>expenses</a:t>
                      </a:r>
                      <a:endParaRPr lang="ru-RU" sz="1400" dirty="0">
                        <a:effectLst/>
                      </a:endParaRPr>
                    </a:p>
                  </a:txBody>
                  <a:tcPr marL="28158" marR="28158" marT="42236" marB="42236"/>
                </a:tc>
                <a:tc>
                  <a:txBody>
                    <a:bodyPr/>
                    <a:lstStyle/>
                    <a:p>
                      <a:pPr algn="ctr">
                        <a:lnSpc>
                          <a:spcPct val="115000"/>
                        </a:lnSpc>
                        <a:spcAft>
                          <a:spcPts val="0"/>
                        </a:spcAft>
                      </a:pPr>
                      <a:r>
                        <a:rPr lang="ru-RU" sz="1400" dirty="0" err="1">
                          <a:effectLst/>
                        </a:rPr>
                        <a:t>Imputed</a:t>
                      </a:r>
                      <a:r>
                        <a:rPr lang="ru-RU" sz="1400" dirty="0">
                          <a:effectLst/>
                        </a:rPr>
                        <a:t> </a:t>
                      </a:r>
                      <a:r>
                        <a:rPr lang="ru-RU" sz="1400" dirty="0" err="1" smtClean="0">
                          <a:effectLst/>
                        </a:rPr>
                        <a:t>income</a:t>
                      </a:r>
                      <a:endParaRPr lang="ru-RU" sz="1400" dirty="0">
                        <a:effectLst/>
                      </a:endParaRPr>
                    </a:p>
                  </a:txBody>
                  <a:tcPr marL="28158" marR="28158" marT="42236" marB="42236"/>
                </a:tc>
                <a:tc>
                  <a:txBody>
                    <a:bodyPr/>
                    <a:lstStyle/>
                    <a:p>
                      <a:pPr algn="ctr">
                        <a:lnSpc>
                          <a:spcPct val="115000"/>
                        </a:lnSpc>
                        <a:spcAft>
                          <a:spcPts val="0"/>
                        </a:spcAft>
                      </a:pPr>
                      <a:r>
                        <a:rPr lang="ru-RU" sz="1400" dirty="0" err="1">
                          <a:effectLst/>
                        </a:rPr>
                        <a:t>Income</a:t>
                      </a:r>
                      <a:r>
                        <a:rPr lang="ru-RU" sz="1400" dirty="0">
                          <a:effectLst/>
                        </a:rPr>
                        <a:t> </a:t>
                      </a:r>
                      <a:r>
                        <a:rPr lang="ru-RU" sz="1400" dirty="0" err="1">
                          <a:effectLst/>
                        </a:rPr>
                        <a:t>reduced</a:t>
                      </a:r>
                      <a:r>
                        <a:rPr lang="ru-RU" sz="1400" dirty="0">
                          <a:effectLst/>
                        </a:rPr>
                        <a:t> </a:t>
                      </a:r>
                      <a:r>
                        <a:rPr lang="ru-RU" sz="1400" dirty="0" err="1">
                          <a:effectLst/>
                        </a:rPr>
                        <a:t>by</a:t>
                      </a:r>
                      <a:r>
                        <a:rPr lang="ru-RU" sz="1400" dirty="0">
                          <a:effectLst/>
                        </a:rPr>
                        <a:t> </a:t>
                      </a:r>
                      <a:r>
                        <a:rPr lang="ru-RU" sz="1400" dirty="0" err="1">
                          <a:effectLst/>
                        </a:rPr>
                        <a:t>the</a:t>
                      </a:r>
                      <a:r>
                        <a:rPr lang="ru-RU" sz="1400" dirty="0">
                          <a:effectLst/>
                        </a:rPr>
                        <a:t> </a:t>
                      </a:r>
                      <a:r>
                        <a:rPr lang="ru-RU" sz="1400" dirty="0" err="1">
                          <a:effectLst/>
                        </a:rPr>
                        <a:t>amount</a:t>
                      </a:r>
                      <a:r>
                        <a:rPr lang="ru-RU" sz="1400" dirty="0">
                          <a:effectLst/>
                        </a:rPr>
                        <a:t> </a:t>
                      </a:r>
                      <a:r>
                        <a:rPr lang="ru-RU" sz="1400" dirty="0" err="1">
                          <a:effectLst/>
                        </a:rPr>
                        <a:t>of</a:t>
                      </a:r>
                      <a:r>
                        <a:rPr lang="ru-RU" sz="1400" dirty="0">
                          <a:effectLst/>
                        </a:rPr>
                        <a:t> </a:t>
                      </a:r>
                      <a:r>
                        <a:rPr lang="ru-RU" sz="1400" dirty="0" err="1" smtClean="0">
                          <a:effectLst/>
                        </a:rPr>
                        <a:t>expenses</a:t>
                      </a:r>
                      <a:endParaRPr lang="ru-RU" sz="1400" dirty="0">
                        <a:effectLst/>
                      </a:endParaRPr>
                    </a:p>
                  </a:txBody>
                  <a:tcPr marL="28158" marR="28158" marT="42236" marB="42236"/>
                </a:tc>
              </a:tr>
              <a:tr h="1500985">
                <a:tc>
                  <a:txBody>
                    <a:bodyPr/>
                    <a:lstStyle/>
                    <a:p>
                      <a:pPr algn="ctr">
                        <a:lnSpc>
                          <a:spcPct val="115000"/>
                        </a:lnSpc>
                        <a:spcAft>
                          <a:spcPts val="0"/>
                        </a:spcAft>
                      </a:pPr>
                      <a:r>
                        <a:rPr lang="ru-RU" sz="1400">
                          <a:effectLst/>
                        </a:rPr>
                        <a:t>Tax base</a:t>
                      </a:r>
                      <a:endParaRPr lang="ru-RU" sz="1400">
                        <a:effectLst/>
                        <a:latin typeface="Calibri"/>
                        <a:ea typeface="Calibri"/>
                        <a:cs typeface="Times New Roman"/>
                      </a:endParaRPr>
                    </a:p>
                  </a:txBody>
                  <a:tcPr marL="28158" marR="28158" marT="42236" marB="42236"/>
                </a:tc>
                <a:tc>
                  <a:txBody>
                    <a:bodyPr/>
                    <a:lstStyle/>
                    <a:p>
                      <a:pPr algn="ctr">
                        <a:lnSpc>
                          <a:spcPct val="115000"/>
                        </a:lnSpc>
                        <a:spcAft>
                          <a:spcPts val="0"/>
                        </a:spcAft>
                      </a:pPr>
                      <a:r>
                        <a:rPr lang="ru-RU" sz="1400" dirty="0" err="1">
                          <a:effectLst/>
                        </a:rPr>
                        <a:t>For</a:t>
                      </a:r>
                      <a:r>
                        <a:rPr lang="ru-RU" sz="1400" dirty="0">
                          <a:effectLst/>
                        </a:rPr>
                        <a:t> </a:t>
                      </a:r>
                      <a:r>
                        <a:rPr lang="ru-RU" sz="1400" dirty="0" err="1">
                          <a:effectLst/>
                        </a:rPr>
                        <a:t>corporate</a:t>
                      </a:r>
                      <a:r>
                        <a:rPr lang="ru-RU" sz="1400" dirty="0">
                          <a:effectLst/>
                        </a:rPr>
                        <a:t> </a:t>
                      </a:r>
                      <a:r>
                        <a:rPr lang="ru-RU" sz="1400" dirty="0" err="1">
                          <a:effectLst/>
                        </a:rPr>
                        <a:t>income</a:t>
                      </a:r>
                      <a:r>
                        <a:rPr lang="ru-RU" sz="1400" dirty="0">
                          <a:effectLst/>
                        </a:rPr>
                        <a:t> </a:t>
                      </a:r>
                      <a:r>
                        <a:rPr lang="ru-RU" sz="1400" dirty="0" err="1">
                          <a:effectLst/>
                        </a:rPr>
                        <a:t>tax</a:t>
                      </a:r>
                      <a:r>
                        <a:rPr lang="ru-RU" sz="1400" dirty="0">
                          <a:effectLst/>
                        </a:rPr>
                        <a:t>:</a:t>
                      </a:r>
                    </a:p>
                    <a:p>
                      <a:pPr algn="ctr">
                        <a:lnSpc>
                          <a:spcPct val="115000"/>
                        </a:lnSpc>
                        <a:spcAft>
                          <a:spcPts val="0"/>
                        </a:spcAft>
                      </a:pPr>
                      <a:r>
                        <a:rPr lang="ru-RU" sz="1400" b="1" dirty="0" err="1">
                          <a:effectLst/>
                        </a:rPr>
                        <a:t>Monetary</a:t>
                      </a:r>
                      <a:r>
                        <a:rPr lang="ru-RU" sz="1400" b="1" dirty="0">
                          <a:effectLst/>
                        </a:rPr>
                        <a:t> </a:t>
                      </a:r>
                      <a:r>
                        <a:rPr lang="ru-RU" sz="1400" b="1" dirty="0" err="1">
                          <a:effectLst/>
                        </a:rPr>
                        <a:t>expression</a:t>
                      </a:r>
                      <a:r>
                        <a:rPr lang="ru-RU" sz="1400" b="1" dirty="0">
                          <a:effectLst/>
                        </a:rPr>
                        <a:t> </a:t>
                      </a:r>
                      <a:r>
                        <a:rPr lang="ru-RU" sz="1400" b="1" dirty="0" err="1">
                          <a:effectLst/>
                        </a:rPr>
                        <a:t>of</a:t>
                      </a:r>
                      <a:r>
                        <a:rPr lang="ru-RU" sz="1400" b="1" dirty="0">
                          <a:effectLst/>
                        </a:rPr>
                        <a:t> </a:t>
                      </a:r>
                      <a:r>
                        <a:rPr lang="ru-RU" sz="1400" b="1" dirty="0" err="1">
                          <a:effectLst/>
                        </a:rPr>
                        <a:t>profit</a:t>
                      </a:r>
                      <a:endParaRPr lang="ru-RU" sz="1400" b="1" dirty="0">
                        <a:effectLst/>
                      </a:endParaRPr>
                    </a:p>
                    <a:p>
                      <a:pPr algn="ctr">
                        <a:lnSpc>
                          <a:spcPct val="115000"/>
                        </a:lnSpc>
                        <a:spcAft>
                          <a:spcPts val="0"/>
                        </a:spcAft>
                      </a:pPr>
                      <a:r>
                        <a:rPr lang="ru-RU" sz="1400" dirty="0" err="1" smtClean="0">
                          <a:effectLst/>
                        </a:rPr>
                        <a:t>For</a:t>
                      </a:r>
                      <a:r>
                        <a:rPr lang="ru-RU" sz="1400" dirty="0" smtClean="0">
                          <a:effectLst/>
                        </a:rPr>
                        <a:t> </a:t>
                      </a:r>
                      <a:r>
                        <a:rPr lang="ru-RU" sz="1400" dirty="0" err="1">
                          <a:effectLst/>
                        </a:rPr>
                        <a:t>corporate</a:t>
                      </a:r>
                      <a:r>
                        <a:rPr lang="ru-RU" sz="1400" dirty="0">
                          <a:effectLst/>
                        </a:rPr>
                        <a:t> </a:t>
                      </a:r>
                      <a:r>
                        <a:rPr lang="ru-RU" sz="1400" dirty="0" err="1">
                          <a:effectLst/>
                        </a:rPr>
                        <a:t>property</a:t>
                      </a:r>
                      <a:r>
                        <a:rPr lang="ru-RU" sz="1400" dirty="0">
                          <a:effectLst/>
                        </a:rPr>
                        <a:t> </a:t>
                      </a:r>
                      <a:r>
                        <a:rPr lang="ru-RU" sz="1400" dirty="0" err="1">
                          <a:effectLst/>
                        </a:rPr>
                        <a:t>tax</a:t>
                      </a:r>
                      <a:r>
                        <a:rPr lang="ru-RU" sz="1400" dirty="0">
                          <a:effectLst/>
                        </a:rPr>
                        <a:t>:</a:t>
                      </a:r>
                    </a:p>
                    <a:p>
                      <a:pPr algn="ctr">
                        <a:lnSpc>
                          <a:spcPct val="115000"/>
                        </a:lnSpc>
                        <a:spcAft>
                          <a:spcPts val="0"/>
                        </a:spcAft>
                      </a:pPr>
                      <a:r>
                        <a:rPr lang="ru-RU" sz="1400" b="1" dirty="0" err="1">
                          <a:effectLst/>
                        </a:rPr>
                        <a:t>Average</a:t>
                      </a:r>
                      <a:r>
                        <a:rPr lang="ru-RU" sz="1400" b="1" dirty="0">
                          <a:effectLst/>
                        </a:rPr>
                        <a:t> </a:t>
                      </a:r>
                      <a:r>
                        <a:rPr lang="ru-RU" sz="1400" b="1" dirty="0" err="1">
                          <a:effectLst/>
                        </a:rPr>
                        <a:t>annual</a:t>
                      </a:r>
                      <a:r>
                        <a:rPr lang="ru-RU" sz="1400" b="1" dirty="0">
                          <a:effectLst/>
                        </a:rPr>
                        <a:t> </a:t>
                      </a:r>
                      <a:r>
                        <a:rPr lang="ru-RU" sz="1400" b="1" dirty="0" err="1">
                          <a:effectLst/>
                        </a:rPr>
                        <a:t>cost</a:t>
                      </a:r>
                      <a:r>
                        <a:rPr lang="ru-RU" sz="1400" b="1" dirty="0">
                          <a:effectLst/>
                        </a:rPr>
                        <a:t> </a:t>
                      </a:r>
                      <a:r>
                        <a:rPr lang="ru-RU" sz="1400" b="1" dirty="0" err="1">
                          <a:effectLst/>
                        </a:rPr>
                        <a:t>of</a:t>
                      </a:r>
                      <a:r>
                        <a:rPr lang="ru-RU" sz="1400" b="1" dirty="0">
                          <a:effectLst/>
                        </a:rPr>
                        <a:t> </a:t>
                      </a:r>
                      <a:r>
                        <a:rPr lang="ru-RU" sz="1400" b="1" dirty="0" err="1">
                          <a:effectLst/>
                        </a:rPr>
                        <a:t>property</a:t>
                      </a:r>
                      <a:endParaRPr lang="ru-RU" sz="1400" b="1" dirty="0">
                        <a:effectLst/>
                      </a:endParaRPr>
                    </a:p>
                    <a:p>
                      <a:pPr algn="ctr">
                        <a:lnSpc>
                          <a:spcPct val="115000"/>
                        </a:lnSpc>
                        <a:spcAft>
                          <a:spcPts val="0"/>
                        </a:spcAft>
                      </a:pPr>
                      <a:r>
                        <a:rPr lang="ru-RU" sz="1400" dirty="0" err="1" smtClean="0">
                          <a:effectLst/>
                        </a:rPr>
                        <a:t>Pon</a:t>
                      </a:r>
                      <a:r>
                        <a:rPr lang="ru-RU" sz="1400" dirty="0" smtClean="0">
                          <a:effectLst/>
                        </a:rPr>
                        <a:t> </a:t>
                      </a:r>
                      <a:r>
                        <a:rPr lang="ru-RU" sz="1400" dirty="0">
                          <a:effectLst/>
                        </a:rPr>
                        <a:t>VAT:</a:t>
                      </a:r>
                    </a:p>
                    <a:p>
                      <a:pPr algn="ctr">
                        <a:lnSpc>
                          <a:spcPct val="115000"/>
                        </a:lnSpc>
                        <a:spcAft>
                          <a:spcPts val="0"/>
                        </a:spcAft>
                      </a:pPr>
                      <a:r>
                        <a:rPr lang="ru-RU" sz="1400" b="1" dirty="0" err="1">
                          <a:effectLst/>
                        </a:rPr>
                        <a:t>depends</a:t>
                      </a:r>
                      <a:r>
                        <a:rPr lang="ru-RU" sz="1400" b="1" dirty="0">
                          <a:effectLst/>
                        </a:rPr>
                        <a:t> </a:t>
                      </a:r>
                      <a:r>
                        <a:rPr lang="ru-RU" sz="1400" b="1" dirty="0" err="1">
                          <a:effectLst/>
                        </a:rPr>
                        <a:t>on</a:t>
                      </a:r>
                      <a:r>
                        <a:rPr lang="ru-RU" sz="1400" b="1" dirty="0">
                          <a:effectLst/>
                        </a:rPr>
                        <a:t> </a:t>
                      </a:r>
                      <a:r>
                        <a:rPr lang="ru-RU" sz="1400" b="1" dirty="0" err="1">
                          <a:effectLst/>
                        </a:rPr>
                        <a:t>the</a:t>
                      </a:r>
                      <a:r>
                        <a:rPr lang="ru-RU" sz="1400" b="1" dirty="0">
                          <a:effectLst/>
                        </a:rPr>
                        <a:t> </a:t>
                      </a:r>
                      <a:r>
                        <a:rPr lang="ru-RU" sz="1400" b="1" dirty="0" err="1">
                          <a:effectLst/>
                        </a:rPr>
                        <a:t>specifics</a:t>
                      </a:r>
                      <a:r>
                        <a:rPr lang="ru-RU" sz="1400" b="1" dirty="0">
                          <a:effectLst/>
                        </a:rPr>
                        <a:t> </a:t>
                      </a:r>
                      <a:r>
                        <a:rPr lang="ru-RU" sz="1400" b="1" dirty="0" err="1">
                          <a:effectLst/>
                        </a:rPr>
                        <a:t>of</a:t>
                      </a:r>
                      <a:r>
                        <a:rPr lang="ru-RU" sz="1400" b="1" dirty="0">
                          <a:effectLst/>
                        </a:rPr>
                        <a:t> </a:t>
                      </a:r>
                      <a:r>
                        <a:rPr lang="ru-RU" sz="1400" b="1" dirty="0" err="1" smtClean="0">
                          <a:effectLst/>
                        </a:rPr>
                        <a:t>sales</a:t>
                      </a:r>
                      <a:endParaRPr lang="ru-RU" sz="1400" b="1" dirty="0">
                        <a:effectLst/>
                      </a:endParaRPr>
                    </a:p>
                  </a:txBody>
                  <a:tcPr marL="28158" marR="28158" marT="42236" marB="42236"/>
                </a:tc>
                <a:tc>
                  <a:txBody>
                    <a:bodyPr/>
                    <a:lstStyle/>
                    <a:p>
                      <a:pPr algn="ctr">
                        <a:lnSpc>
                          <a:spcPct val="115000"/>
                        </a:lnSpc>
                        <a:spcAft>
                          <a:spcPts val="0"/>
                        </a:spcAft>
                      </a:pPr>
                      <a:r>
                        <a:rPr lang="ru-RU" sz="1400" dirty="0" err="1">
                          <a:effectLst/>
                        </a:rPr>
                        <a:t>Monetary</a:t>
                      </a:r>
                      <a:r>
                        <a:rPr lang="ru-RU" sz="1400" dirty="0">
                          <a:effectLst/>
                        </a:rPr>
                        <a:t> </a:t>
                      </a:r>
                      <a:r>
                        <a:rPr lang="ru-RU" sz="1400" dirty="0" err="1">
                          <a:effectLst/>
                        </a:rPr>
                        <a:t>expression</a:t>
                      </a:r>
                      <a:r>
                        <a:rPr lang="ru-RU" sz="1400" dirty="0">
                          <a:effectLst/>
                        </a:rPr>
                        <a:t> </a:t>
                      </a:r>
                      <a:r>
                        <a:rPr lang="ru-RU" sz="1400" dirty="0" err="1">
                          <a:effectLst/>
                        </a:rPr>
                        <a:t>of</a:t>
                      </a:r>
                      <a:r>
                        <a:rPr lang="ru-RU" sz="1400" dirty="0">
                          <a:effectLst/>
                        </a:rPr>
                        <a:t> </a:t>
                      </a:r>
                      <a:r>
                        <a:rPr lang="ru-RU" sz="1400" dirty="0" err="1" smtClean="0">
                          <a:effectLst/>
                        </a:rPr>
                        <a:t>income</a:t>
                      </a:r>
                      <a:endParaRPr lang="ru-RU" sz="1400" dirty="0">
                        <a:effectLst/>
                      </a:endParaRPr>
                    </a:p>
                  </a:txBody>
                  <a:tcPr marL="28158" marR="28158" marT="42236" marB="42236"/>
                </a:tc>
                <a:tc>
                  <a:txBody>
                    <a:bodyPr/>
                    <a:lstStyle/>
                    <a:p>
                      <a:pPr algn="ctr">
                        <a:lnSpc>
                          <a:spcPct val="115000"/>
                        </a:lnSpc>
                        <a:spcAft>
                          <a:spcPts val="0"/>
                        </a:spcAft>
                      </a:pPr>
                      <a:r>
                        <a:rPr lang="ru-RU" sz="1400" dirty="0" err="1">
                          <a:effectLst/>
                        </a:rPr>
                        <a:t>Monetary</a:t>
                      </a:r>
                      <a:r>
                        <a:rPr lang="ru-RU" sz="1400" dirty="0">
                          <a:effectLst/>
                        </a:rPr>
                        <a:t> </a:t>
                      </a:r>
                      <a:r>
                        <a:rPr lang="ru-RU" sz="1400" dirty="0" err="1">
                          <a:effectLst/>
                        </a:rPr>
                        <a:t>expression</a:t>
                      </a:r>
                      <a:r>
                        <a:rPr lang="ru-RU" sz="1400" dirty="0">
                          <a:effectLst/>
                        </a:rPr>
                        <a:t> </a:t>
                      </a:r>
                      <a:r>
                        <a:rPr lang="ru-RU" sz="1400" dirty="0" err="1">
                          <a:effectLst/>
                        </a:rPr>
                        <a:t>of</a:t>
                      </a:r>
                      <a:r>
                        <a:rPr lang="ru-RU" sz="1400" dirty="0">
                          <a:effectLst/>
                        </a:rPr>
                        <a:t> </a:t>
                      </a:r>
                      <a:r>
                        <a:rPr lang="ru-RU" sz="1400" dirty="0" err="1">
                          <a:effectLst/>
                        </a:rPr>
                        <a:t>income</a:t>
                      </a:r>
                      <a:r>
                        <a:rPr lang="ru-RU" sz="1400" dirty="0">
                          <a:effectLst/>
                        </a:rPr>
                        <a:t> </a:t>
                      </a:r>
                      <a:r>
                        <a:rPr lang="ru-RU" sz="1400" dirty="0" err="1">
                          <a:effectLst/>
                        </a:rPr>
                        <a:t>reduced</a:t>
                      </a:r>
                      <a:r>
                        <a:rPr lang="ru-RU" sz="1400" dirty="0">
                          <a:effectLst/>
                        </a:rPr>
                        <a:t> </a:t>
                      </a:r>
                      <a:r>
                        <a:rPr lang="ru-RU" sz="1400" dirty="0" err="1">
                          <a:effectLst/>
                        </a:rPr>
                        <a:t>by</a:t>
                      </a:r>
                      <a:r>
                        <a:rPr lang="ru-RU" sz="1400" dirty="0">
                          <a:effectLst/>
                        </a:rPr>
                        <a:t> </a:t>
                      </a:r>
                      <a:r>
                        <a:rPr lang="ru-RU" sz="1400" dirty="0" err="1">
                          <a:effectLst/>
                        </a:rPr>
                        <a:t>the</a:t>
                      </a:r>
                      <a:r>
                        <a:rPr lang="ru-RU" sz="1400" dirty="0">
                          <a:effectLst/>
                        </a:rPr>
                        <a:t> </a:t>
                      </a:r>
                      <a:r>
                        <a:rPr lang="ru-RU" sz="1400" dirty="0" err="1">
                          <a:effectLst/>
                        </a:rPr>
                        <a:t>amount</a:t>
                      </a:r>
                      <a:r>
                        <a:rPr lang="ru-RU" sz="1400" dirty="0">
                          <a:effectLst/>
                        </a:rPr>
                        <a:t> </a:t>
                      </a:r>
                      <a:r>
                        <a:rPr lang="ru-RU" sz="1400" dirty="0" err="1">
                          <a:effectLst/>
                        </a:rPr>
                        <a:t>of</a:t>
                      </a:r>
                      <a:r>
                        <a:rPr lang="ru-RU" sz="1400" dirty="0">
                          <a:effectLst/>
                        </a:rPr>
                        <a:t> </a:t>
                      </a:r>
                      <a:r>
                        <a:rPr lang="ru-RU" sz="1400" dirty="0" err="1" smtClean="0">
                          <a:effectLst/>
                        </a:rPr>
                        <a:t>expenses</a:t>
                      </a:r>
                      <a:endParaRPr lang="ru-RU" sz="1400" dirty="0">
                        <a:effectLst/>
                      </a:endParaRPr>
                    </a:p>
                  </a:txBody>
                  <a:tcPr marL="28158" marR="28158" marT="42236" marB="42236"/>
                </a:tc>
                <a:tc>
                  <a:txBody>
                    <a:bodyPr/>
                    <a:lstStyle/>
                    <a:p>
                      <a:pPr algn="ctr">
                        <a:lnSpc>
                          <a:spcPct val="115000"/>
                        </a:lnSpc>
                        <a:spcAft>
                          <a:spcPts val="0"/>
                        </a:spcAft>
                      </a:pPr>
                      <a:r>
                        <a:rPr lang="ru-RU" sz="1400" dirty="0" err="1">
                          <a:effectLst/>
                        </a:rPr>
                        <a:t>Amount</a:t>
                      </a:r>
                      <a:r>
                        <a:rPr lang="ru-RU" sz="1400" dirty="0">
                          <a:effectLst/>
                        </a:rPr>
                        <a:t> </a:t>
                      </a:r>
                      <a:r>
                        <a:rPr lang="ru-RU" sz="1400" dirty="0" err="1">
                          <a:effectLst/>
                        </a:rPr>
                        <a:t>of</a:t>
                      </a:r>
                      <a:r>
                        <a:rPr lang="ru-RU" sz="1400" dirty="0">
                          <a:effectLst/>
                        </a:rPr>
                        <a:t> </a:t>
                      </a:r>
                      <a:r>
                        <a:rPr lang="ru-RU" sz="1400" dirty="0" err="1">
                          <a:effectLst/>
                        </a:rPr>
                        <a:t>imputed</a:t>
                      </a:r>
                      <a:r>
                        <a:rPr lang="ru-RU" sz="1400" dirty="0">
                          <a:effectLst/>
                        </a:rPr>
                        <a:t> </a:t>
                      </a:r>
                      <a:r>
                        <a:rPr lang="ru-RU" sz="1400" dirty="0" err="1" smtClean="0">
                          <a:effectLst/>
                        </a:rPr>
                        <a:t>income</a:t>
                      </a:r>
                      <a:endParaRPr lang="ru-RU" sz="1400" dirty="0">
                        <a:effectLst/>
                      </a:endParaRPr>
                    </a:p>
                  </a:txBody>
                  <a:tcPr marL="28158" marR="28158" marT="42236" marB="42236"/>
                </a:tc>
                <a:tc>
                  <a:txBody>
                    <a:bodyPr/>
                    <a:lstStyle/>
                    <a:p>
                      <a:pPr algn="ctr">
                        <a:lnSpc>
                          <a:spcPct val="115000"/>
                        </a:lnSpc>
                        <a:spcAft>
                          <a:spcPts val="0"/>
                        </a:spcAft>
                      </a:pPr>
                      <a:r>
                        <a:rPr lang="ru-RU" sz="1400" dirty="0" err="1">
                          <a:effectLst/>
                        </a:rPr>
                        <a:t>Monetary</a:t>
                      </a:r>
                      <a:r>
                        <a:rPr lang="ru-RU" sz="1400" dirty="0">
                          <a:effectLst/>
                        </a:rPr>
                        <a:t> </a:t>
                      </a:r>
                      <a:r>
                        <a:rPr lang="ru-RU" sz="1400" dirty="0" err="1">
                          <a:effectLst/>
                        </a:rPr>
                        <a:t>expression</a:t>
                      </a:r>
                      <a:r>
                        <a:rPr lang="ru-RU" sz="1400" dirty="0">
                          <a:effectLst/>
                        </a:rPr>
                        <a:t> </a:t>
                      </a:r>
                      <a:r>
                        <a:rPr lang="ru-RU" sz="1400" dirty="0" err="1">
                          <a:effectLst/>
                        </a:rPr>
                        <a:t>of</a:t>
                      </a:r>
                      <a:r>
                        <a:rPr lang="ru-RU" sz="1400" dirty="0">
                          <a:effectLst/>
                        </a:rPr>
                        <a:t> </a:t>
                      </a:r>
                      <a:r>
                        <a:rPr lang="ru-RU" sz="1400" dirty="0" err="1">
                          <a:effectLst/>
                        </a:rPr>
                        <a:t>income</a:t>
                      </a:r>
                      <a:r>
                        <a:rPr lang="ru-RU" sz="1400" dirty="0">
                          <a:effectLst/>
                        </a:rPr>
                        <a:t> </a:t>
                      </a:r>
                      <a:r>
                        <a:rPr lang="ru-RU" sz="1400" dirty="0" err="1">
                          <a:effectLst/>
                        </a:rPr>
                        <a:t>reduced</a:t>
                      </a:r>
                      <a:r>
                        <a:rPr lang="ru-RU" sz="1400" dirty="0">
                          <a:effectLst/>
                        </a:rPr>
                        <a:t> </a:t>
                      </a:r>
                      <a:r>
                        <a:rPr lang="ru-RU" sz="1400" dirty="0" err="1">
                          <a:effectLst/>
                        </a:rPr>
                        <a:t>by</a:t>
                      </a:r>
                      <a:r>
                        <a:rPr lang="ru-RU" sz="1400" dirty="0">
                          <a:effectLst/>
                        </a:rPr>
                        <a:t> </a:t>
                      </a:r>
                      <a:r>
                        <a:rPr lang="ru-RU" sz="1400" dirty="0" err="1">
                          <a:effectLst/>
                        </a:rPr>
                        <a:t>the</a:t>
                      </a:r>
                      <a:r>
                        <a:rPr lang="ru-RU" sz="1400" dirty="0">
                          <a:effectLst/>
                        </a:rPr>
                        <a:t> </a:t>
                      </a:r>
                      <a:r>
                        <a:rPr lang="ru-RU" sz="1400" dirty="0" err="1">
                          <a:effectLst/>
                        </a:rPr>
                        <a:t>amount</a:t>
                      </a:r>
                      <a:r>
                        <a:rPr lang="ru-RU" sz="1400" dirty="0">
                          <a:effectLst/>
                        </a:rPr>
                        <a:t> </a:t>
                      </a:r>
                      <a:r>
                        <a:rPr lang="ru-RU" sz="1400" dirty="0" err="1">
                          <a:effectLst/>
                        </a:rPr>
                        <a:t>of</a:t>
                      </a:r>
                      <a:r>
                        <a:rPr lang="ru-RU" sz="1400" dirty="0">
                          <a:effectLst/>
                        </a:rPr>
                        <a:t> </a:t>
                      </a:r>
                      <a:r>
                        <a:rPr lang="ru-RU" sz="1400" dirty="0" err="1" smtClean="0">
                          <a:effectLst/>
                        </a:rPr>
                        <a:t>expenses</a:t>
                      </a:r>
                      <a:endParaRPr lang="ru-RU" sz="1400" dirty="0">
                        <a:effectLst/>
                      </a:endParaRPr>
                    </a:p>
                  </a:txBody>
                  <a:tcPr marL="28158" marR="28158" marT="42236" marB="42236"/>
                </a:tc>
              </a:tr>
              <a:tr h="1487961">
                <a:tc>
                  <a:txBody>
                    <a:bodyPr/>
                    <a:lstStyle/>
                    <a:p>
                      <a:pPr algn="ctr">
                        <a:lnSpc>
                          <a:spcPct val="115000"/>
                        </a:lnSpc>
                        <a:spcAft>
                          <a:spcPts val="0"/>
                        </a:spcAft>
                      </a:pPr>
                      <a:r>
                        <a:rPr lang="ru-RU" sz="1400" dirty="0" err="1">
                          <a:effectLst/>
                        </a:rPr>
                        <a:t>Tax</a:t>
                      </a:r>
                      <a:r>
                        <a:rPr lang="ru-RU" sz="1400" dirty="0">
                          <a:effectLst/>
                        </a:rPr>
                        <a:t> </a:t>
                      </a:r>
                      <a:r>
                        <a:rPr lang="ru-RU" sz="1400" dirty="0" err="1">
                          <a:effectLst/>
                        </a:rPr>
                        <a:t>rate</a:t>
                      </a:r>
                      <a:r>
                        <a:rPr lang="ru-RU" sz="1400" dirty="0">
                          <a:effectLst/>
                        </a:rPr>
                        <a:t> (%)</a:t>
                      </a:r>
                      <a:endParaRPr lang="ru-RU" sz="1400" dirty="0">
                        <a:effectLst/>
                        <a:latin typeface="Calibri"/>
                        <a:ea typeface="Calibri"/>
                        <a:cs typeface="Times New Roman"/>
                      </a:endParaRPr>
                    </a:p>
                  </a:txBody>
                  <a:tcPr marL="28158" marR="28158" marT="42236" marB="42236"/>
                </a:tc>
                <a:tc>
                  <a:txBody>
                    <a:bodyPr/>
                    <a:lstStyle/>
                    <a:p>
                      <a:pPr algn="ctr">
                        <a:lnSpc>
                          <a:spcPct val="115000"/>
                        </a:lnSpc>
                        <a:spcAft>
                          <a:spcPts val="0"/>
                        </a:spcAft>
                      </a:pPr>
                      <a:r>
                        <a:rPr lang="ru-RU" sz="1400" dirty="0" err="1">
                          <a:effectLst/>
                        </a:rPr>
                        <a:t>Corporate</a:t>
                      </a:r>
                      <a:r>
                        <a:rPr lang="ru-RU" sz="1400" dirty="0">
                          <a:effectLst/>
                        </a:rPr>
                        <a:t> </a:t>
                      </a:r>
                      <a:r>
                        <a:rPr lang="ru-RU" sz="1400" dirty="0" err="1">
                          <a:effectLst/>
                        </a:rPr>
                        <a:t>income</a:t>
                      </a:r>
                      <a:r>
                        <a:rPr lang="ru-RU" sz="1400" dirty="0">
                          <a:effectLst/>
                        </a:rPr>
                        <a:t> </a:t>
                      </a:r>
                      <a:r>
                        <a:rPr lang="ru-RU" sz="1400" dirty="0" err="1">
                          <a:effectLst/>
                        </a:rPr>
                        <a:t>tax</a:t>
                      </a:r>
                      <a:r>
                        <a:rPr lang="ru-RU" sz="1400" dirty="0">
                          <a:effectLst/>
                        </a:rPr>
                        <a:t>:</a:t>
                      </a:r>
                    </a:p>
                    <a:p>
                      <a:pPr algn="ctr">
                        <a:lnSpc>
                          <a:spcPct val="115000"/>
                        </a:lnSpc>
                        <a:spcAft>
                          <a:spcPts val="0"/>
                        </a:spcAft>
                      </a:pPr>
                      <a:r>
                        <a:rPr lang="ru-RU" sz="1400" dirty="0">
                          <a:effectLst/>
                        </a:rPr>
                        <a:t>20%</a:t>
                      </a:r>
                    </a:p>
                    <a:p>
                      <a:pPr algn="ctr">
                        <a:lnSpc>
                          <a:spcPct val="115000"/>
                        </a:lnSpc>
                        <a:spcAft>
                          <a:spcPts val="0"/>
                        </a:spcAft>
                      </a:pPr>
                      <a:r>
                        <a:rPr lang="ru-RU" sz="1400" dirty="0" err="1" smtClean="0">
                          <a:effectLst/>
                        </a:rPr>
                        <a:t>For</a:t>
                      </a:r>
                      <a:r>
                        <a:rPr lang="ru-RU" sz="1400" dirty="0" smtClean="0">
                          <a:effectLst/>
                        </a:rPr>
                        <a:t> </a:t>
                      </a:r>
                      <a:r>
                        <a:rPr lang="ru-RU" sz="1400" dirty="0" err="1">
                          <a:effectLst/>
                        </a:rPr>
                        <a:t>corporate</a:t>
                      </a:r>
                      <a:r>
                        <a:rPr lang="ru-RU" sz="1400" dirty="0">
                          <a:effectLst/>
                        </a:rPr>
                        <a:t> </a:t>
                      </a:r>
                      <a:r>
                        <a:rPr lang="ru-RU" sz="1400" dirty="0" err="1">
                          <a:effectLst/>
                        </a:rPr>
                        <a:t>property</a:t>
                      </a:r>
                      <a:r>
                        <a:rPr lang="ru-RU" sz="1400" dirty="0">
                          <a:effectLst/>
                        </a:rPr>
                        <a:t> </a:t>
                      </a:r>
                      <a:r>
                        <a:rPr lang="ru-RU" sz="1400" dirty="0" err="1">
                          <a:effectLst/>
                        </a:rPr>
                        <a:t>tax</a:t>
                      </a:r>
                      <a:r>
                        <a:rPr lang="ru-RU" sz="1400" dirty="0">
                          <a:effectLst/>
                        </a:rPr>
                        <a:t>:</a:t>
                      </a:r>
                    </a:p>
                    <a:p>
                      <a:pPr algn="ctr">
                        <a:lnSpc>
                          <a:spcPct val="115000"/>
                        </a:lnSpc>
                        <a:spcAft>
                          <a:spcPts val="0"/>
                        </a:spcAft>
                      </a:pPr>
                      <a:r>
                        <a:rPr lang="ru-RU" sz="1400" dirty="0" err="1">
                          <a:effectLst/>
                        </a:rPr>
                        <a:t>no</a:t>
                      </a:r>
                      <a:r>
                        <a:rPr lang="ru-RU" sz="1400" dirty="0">
                          <a:effectLst/>
                        </a:rPr>
                        <a:t> </a:t>
                      </a:r>
                      <a:r>
                        <a:rPr lang="ru-RU" sz="1400" dirty="0" err="1">
                          <a:effectLst/>
                        </a:rPr>
                        <a:t>more</a:t>
                      </a:r>
                      <a:r>
                        <a:rPr lang="ru-RU" sz="1400" dirty="0">
                          <a:effectLst/>
                        </a:rPr>
                        <a:t> </a:t>
                      </a:r>
                      <a:r>
                        <a:rPr lang="ru-RU" sz="1400" dirty="0" err="1">
                          <a:effectLst/>
                        </a:rPr>
                        <a:t>than</a:t>
                      </a:r>
                      <a:r>
                        <a:rPr lang="ru-RU" sz="1400" dirty="0">
                          <a:effectLst/>
                        </a:rPr>
                        <a:t> 2.2 </a:t>
                      </a:r>
                      <a:r>
                        <a:rPr lang="ru-RU" sz="1400" dirty="0" smtClean="0">
                          <a:effectLst/>
                        </a:rPr>
                        <a:t>%</a:t>
                      </a:r>
                      <a:endParaRPr lang="en-US" sz="1400" dirty="0" smtClean="0">
                        <a:effectLst/>
                      </a:endParaRPr>
                    </a:p>
                    <a:p>
                      <a:pPr algn="ctr">
                        <a:lnSpc>
                          <a:spcPct val="115000"/>
                        </a:lnSpc>
                        <a:spcAft>
                          <a:spcPts val="0"/>
                        </a:spcAft>
                      </a:pPr>
                      <a:r>
                        <a:rPr lang="ru-RU" sz="1400" dirty="0" smtClean="0">
                          <a:effectLst/>
                        </a:rPr>
                        <a:t>VAT</a:t>
                      </a:r>
                      <a:r>
                        <a:rPr lang="ru-RU" sz="1400" dirty="0">
                          <a:effectLst/>
                        </a:rPr>
                        <a:t>:</a:t>
                      </a:r>
                    </a:p>
                    <a:p>
                      <a:pPr algn="ctr">
                        <a:lnSpc>
                          <a:spcPct val="115000"/>
                        </a:lnSpc>
                        <a:spcAft>
                          <a:spcPts val="0"/>
                        </a:spcAft>
                      </a:pPr>
                      <a:r>
                        <a:rPr lang="ru-RU" sz="1400" dirty="0">
                          <a:effectLst/>
                        </a:rPr>
                        <a:t>0%; 10%; 20</a:t>
                      </a:r>
                      <a:r>
                        <a:rPr lang="ru-RU" sz="1400" dirty="0" smtClean="0">
                          <a:effectLst/>
                        </a:rPr>
                        <a:t>%</a:t>
                      </a:r>
                      <a:endParaRPr lang="ru-RU" sz="1400" dirty="0">
                        <a:effectLst/>
                      </a:endParaRPr>
                    </a:p>
                  </a:txBody>
                  <a:tcPr marL="28158" marR="28158" marT="42236" marB="42236"/>
                </a:tc>
                <a:tc>
                  <a:txBody>
                    <a:bodyPr/>
                    <a:lstStyle/>
                    <a:p>
                      <a:pPr algn="ctr">
                        <a:lnSpc>
                          <a:spcPct val="115000"/>
                        </a:lnSpc>
                        <a:spcAft>
                          <a:spcPts val="0"/>
                        </a:spcAft>
                      </a:pPr>
                      <a:r>
                        <a:rPr lang="ru-RU" sz="1400" dirty="0">
                          <a:effectLst/>
                        </a:rPr>
                        <a:t>6 </a:t>
                      </a:r>
                      <a:r>
                        <a:rPr lang="ru-RU" sz="1400" dirty="0" smtClean="0">
                          <a:effectLst/>
                        </a:rPr>
                        <a:t>%</a:t>
                      </a:r>
                      <a:endParaRPr lang="ru-RU" sz="1400" dirty="0">
                        <a:effectLst/>
                      </a:endParaRPr>
                    </a:p>
                  </a:txBody>
                  <a:tcPr marL="28158" marR="28158" marT="42236" marB="42236"/>
                </a:tc>
                <a:tc>
                  <a:txBody>
                    <a:bodyPr/>
                    <a:lstStyle/>
                    <a:p>
                      <a:pPr algn="ctr">
                        <a:lnSpc>
                          <a:spcPct val="115000"/>
                        </a:lnSpc>
                        <a:spcAft>
                          <a:spcPts val="0"/>
                        </a:spcAft>
                      </a:pPr>
                      <a:r>
                        <a:rPr lang="ru-RU" sz="1400" dirty="0">
                          <a:effectLst/>
                        </a:rPr>
                        <a:t>15 %</a:t>
                      </a:r>
                    </a:p>
                    <a:p>
                      <a:pPr algn="ctr">
                        <a:lnSpc>
                          <a:spcPct val="115000"/>
                        </a:lnSpc>
                        <a:spcAft>
                          <a:spcPts val="0"/>
                        </a:spcAft>
                      </a:pPr>
                      <a:endParaRPr lang="ru-RU" sz="1400" dirty="0">
                        <a:effectLst/>
                        <a:latin typeface="Calibri"/>
                        <a:ea typeface="Calibri"/>
                        <a:cs typeface="Times New Roman"/>
                      </a:endParaRPr>
                    </a:p>
                  </a:txBody>
                  <a:tcPr marL="28158" marR="28158" marT="42236" marB="42236"/>
                </a:tc>
                <a:tc>
                  <a:txBody>
                    <a:bodyPr/>
                    <a:lstStyle/>
                    <a:p>
                      <a:pPr algn="ctr">
                        <a:lnSpc>
                          <a:spcPct val="115000"/>
                        </a:lnSpc>
                        <a:spcAft>
                          <a:spcPts val="0"/>
                        </a:spcAft>
                      </a:pPr>
                      <a:r>
                        <a:rPr lang="ru-RU" sz="1400" dirty="0">
                          <a:effectLst/>
                        </a:rPr>
                        <a:t>15 </a:t>
                      </a:r>
                      <a:r>
                        <a:rPr lang="ru-RU" sz="1400" dirty="0" smtClean="0">
                          <a:effectLst/>
                        </a:rPr>
                        <a:t>%</a:t>
                      </a:r>
                      <a:endParaRPr lang="ru-RU" sz="1400" dirty="0">
                        <a:effectLst/>
                      </a:endParaRPr>
                    </a:p>
                  </a:txBody>
                  <a:tcPr marL="28158" marR="28158" marT="42236" marB="42236"/>
                </a:tc>
                <a:tc>
                  <a:txBody>
                    <a:bodyPr/>
                    <a:lstStyle/>
                    <a:p>
                      <a:pPr algn="ctr">
                        <a:lnSpc>
                          <a:spcPct val="115000"/>
                        </a:lnSpc>
                        <a:spcAft>
                          <a:spcPts val="0"/>
                        </a:spcAft>
                      </a:pPr>
                      <a:r>
                        <a:rPr lang="ru-RU" sz="1400" dirty="0">
                          <a:effectLst/>
                        </a:rPr>
                        <a:t>6 </a:t>
                      </a:r>
                      <a:r>
                        <a:rPr lang="ru-RU" sz="1400" dirty="0" smtClean="0">
                          <a:effectLst/>
                        </a:rPr>
                        <a:t>%</a:t>
                      </a:r>
                      <a:endParaRPr lang="ru-RU" sz="1400" dirty="0">
                        <a:effectLst/>
                      </a:endParaRPr>
                    </a:p>
                  </a:txBody>
                  <a:tcPr marL="28158" marR="28158" marT="42236" marB="42236"/>
                </a:tc>
              </a:tr>
            </a:tbl>
          </a:graphicData>
        </a:graphic>
      </p:graphicFrame>
    </p:spTree>
    <p:extLst>
      <p:ext uri="{BB962C8B-B14F-4D97-AF65-F5344CB8AC3E}">
        <p14:creationId xmlns:p14="http://schemas.microsoft.com/office/powerpoint/2010/main" val="2826089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0" y="4181812"/>
            <a:ext cx="19558000" cy="618630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571500" indent="-571500" algn="just">
              <a:buFont typeface="Wingdings" panose="05000000000000000000" pitchFamily="2" charset="2"/>
              <a:buChar char="Ø"/>
            </a:pP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strengthening cooperation with other authorities (law enforcement agencies, FSSP and customs</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571500" indent="-571500" algn="just">
              <a:buFont typeface="Wingdings" panose="05000000000000000000" pitchFamily="2" charset="2"/>
              <a:buChar char="Ø"/>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industries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of close attention: agriculture, cargo transportation and freight forwarding</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571500" indent="-571500" algn="just">
              <a:buFont typeface="Wingdings" panose="05000000000000000000" pitchFamily="2" charset="2"/>
              <a:buChar char="Ø"/>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changing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the subject of inspections: for example, in 2020, the emphasis on verification of natural persons who have foreign assets (DS, real estate, KIK) (700 thousand financial accounts 13 trillion </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rub.)</a:t>
            </a:r>
            <a:r>
              <a:rPr lang="ru-RU"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571500" indent="-571500" algn="just">
              <a:buFont typeface="Wingdings" panose="05000000000000000000" pitchFamily="2" charset="2"/>
              <a:buChar char="Ø"/>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automation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and the development of control and analytical subsystem (CAP) for the analysis of illegal tax optimization schemes (NPA</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ru-RU"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571500" indent="-571500" algn="just">
              <a:buFont typeface="Wingdings" panose="05000000000000000000" pitchFamily="2" charset="2"/>
              <a:buChar char="Ø"/>
            </a:pP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development of digital services (e.g., obtaining tax deductions for personal income tax in proactive mode</a:t>
            </a: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ru-RU"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ru-RU"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Прямоугольник 15"/>
          <p:cNvSpPr/>
          <p:nvPr/>
        </p:nvSpPr>
        <p:spPr>
          <a:xfrm>
            <a:off x="254000" y="838109"/>
            <a:ext cx="19558000" cy="1200329"/>
          </a:xfrm>
          <a:prstGeom prst="rect">
            <a:avLst/>
          </a:prstGeom>
          <a:ln>
            <a:solidFill>
              <a:schemeClr val="bg1"/>
            </a:solidFill>
          </a:ln>
        </p:spPr>
        <p:txBody>
          <a:bodyPr wrap="square">
            <a:spAutoFit/>
          </a:bodyPr>
          <a:lstStyle/>
          <a:p>
            <a:pPr algn="ctr"/>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"The activity plan of the Federal Tax Service of Russia for </a:t>
            </a:r>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2021“</a:t>
            </a:r>
          </a:p>
          <a:p>
            <a:pPr algn="ctr"/>
            <a:r>
              <a:rPr lang="en-US" sz="3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approved by the Ministry of Finance of the Russian Federation on 19.02.2021)</a:t>
            </a:r>
            <a:endParaRPr lang="ru-RU"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quot;налоговый кодекс&quot;"/>
          <p:cNvPicPr>
            <a:picLocks noChangeAspect="1" noChangeArrowheads="1"/>
          </p:cNvPicPr>
          <p:nvPr/>
        </p:nvPicPr>
        <p:blipFill rotWithShape="1">
          <a:blip r:embed="rId2">
            <a:extLst>
              <a:ext uri="{28A0092B-C50C-407E-A947-70E740481C1C}">
                <a14:useLocalDpi xmlns:a14="http://schemas.microsoft.com/office/drawing/2010/main" val="0"/>
              </a:ext>
            </a:extLst>
          </a:blip>
          <a:srcRect b="2848"/>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1"/>
          <p:cNvSpPr/>
          <p:nvPr/>
        </p:nvSpPr>
        <p:spPr>
          <a:xfrm>
            <a:off x="-2" y="1"/>
            <a:ext cx="20104099" cy="11309349"/>
          </a:xfrm>
          <a:prstGeom prst="rect">
            <a:avLst/>
          </a:prstGeom>
          <a:solidFill>
            <a:schemeClr val="tx1">
              <a:alpha val="4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Ø"/>
            </a:pPr>
            <a:endParaRPr lang="id-ID" sz="3200" i="1" dirty="0">
              <a:latin typeface="Arial Black" panose="020B0A04020102020204" pitchFamily="34" charset="0"/>
            </a:endParaRPr>
          </a:p>
        </p:txBody>
      </p:sp>
      <p:sp>
        <p:nvSpPr>
          <p:cNvPr id="7" name="Прямоугольник 6"/>
          <p:cNvSpPr/>
          <p:nvPr/>
        </p:nvSpPr>
        <p:spPr>
          <a:xfrm>
            <a:off x="434973" y="0"/>
            <a:ext cx="19234150" cy="707886"/>
          </a:xfrm>
          <a:prstGeom prst="rect">
            <a:avLst/>
          </a:prstGeom>
          <a:ln>
            <a:noFill/>
          </a:ln>
        </p:spPr>
        <p:txBody>
          <a:bodyPr wrap="square">
            <a:spAutoFit/>
          </a:bodyPr>
          <a:lstStyle/>
          <a:p>
            <a:pPr algn="ctr"/>
            <a:r>
              <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rPr>
              <a:t>Factors influencing the development of tax law institutions:</a:t>
            </a:r>
            <a:endParaRPr lang="ru-RU" sz="4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54000" y="1826180"/>
            <a:ext cx="10617200" cy="895629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342900" indent="-342900" algn="just">
              <a:buFont typeface="Wingdings" panose="05000000000000000000" pitchFamily="2" charset="2"/>
              <a:buChar char="Ø"/>
            </a:pPr>
            <a:r>
              <a:rPr lang="en-US" sz="2400" dirty="0">
                <a:latin typeface="Verdana" panose="020B0604030504040204" pitchFamily="34" charset="0"/>
                <a:ea typeface="Verdana" panose="020B0604030504040204" pitchFamily="34" charset="0"/>
                <a:cs typeface="Verdana" panose="020B0604030504040204" pitchFamily="34" charset="0"/>
              </a:rPr>
              <a:t>information exchange with foreign jurisdictions</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Ø"/>
            </a:pPr>
            <a:r>
              <a:rPr lang="en-US" sz="2400" dirty="0" smtClean="0">
                <a:latin typeface="Verdana" panose="020B0604030504040204" pitchFamily="34" charset="0"/>
                <a:ea typeface="Verdana" panose="020B0604030504040204" pitchFamily="34" charset="0"/>
                <a:cs typeface="Verdana" panose="020B0604030504040204" pitchFamily="34" charset="0"/>
              </a:rPr>
              <a:t>total </a:t>
            </a:r>
            <a:r>
              <a:rPr lang="en-US" sz="2400" dirty="0" err="1">
                <a:latin typeface="Verdana" panose="020B0604030504040204" pitchFamily="34" charset="0"/>
                <a:ea typeface="Verdana" panose="020B0604030504040204" pitchFamily="34" charset="0"/>
                <a:cs typeface="Verdana" panose="020B0604030504040204" pitchFamily="34" charset="0"/>
              </a:rPr>
              <a:t>informatization</a:t>
            </a:r>
            <a:r>
              <a:rPr lang="en-US" sz="2400" dirty="0">
                <a:latin typeface="Verdana" panose="020B0604030504040204" pitchFamily="34" charset="0"/>
                <a:ea typeface="Verdana" panose="020B0604030504040204" pitchFamily="34" charset="0"/>
                <a:cs typeface="Verdana" panose="020B0604030504040204" pitchFamily="34" charset="0"/>
              </a:rPr>
              <a:t>, access to various sources of information, digital profiles, etc. The Federal Tax Service is becoming the flagship of digitalization among state bodies of Russia and tax authorities of foreign </a:t>
            </a:r>
            <a:r>
              <a:rPr lang="en-US" sz="2400" dirty="0" smtClean="0">
                <a:latin typeface="Verdana" panose="020B0604030504040204" pitchFamily="34" charset="0"/>
                <a:ea typeface="Verdana" panose="020B0604030504040204" pitchFamily="34" charset="0"/>
                <a:cs typeface="Verdana" panose="020B0604030504040204" pitchFamily="34" charset="0"/>
              </a:rPr>
              <a:t>countries;</a:t>
            </a:r>
          </a:p>
          <a:p>
            <a:pPr marL="342900" indent="-342900" algn="just">
              <a:buFont typeface="Wingdings" panose="05000000000000000000" pitchFamily="2" charset="2"/>
              <a:buChar char="Ø"/>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Ø"/>
            </a:pPr>
            <a:r>
              <a:rPr lang="en-US" sz="2400" dirty="0" smtClean="0">
                <a:latin typeface="Verdana" panose="020B0604030504040204" pitchFamily="34" charset="0"/>
                <a:ea typeface="Verdana" panose="020B0604030504040204" pitchFamily="34" charset="0"/>
                <a:cs typeface="Verdana" panose="020B0604030504040204" pitchFamily="34" charset="0"/>
              </a:rPr>
              <a:t>creation </a:t>
            </a:r>
            <a:r>
              <a:rPr lang="en-US" sz="2400" dirty="0">
                <a:latin typeface="Verdana" panose="020B0604030504040204" pitchFamily="34" charset="0"/>
                <a:ea typeface="Verdana" panose="020B0604030504040204" pitchFamily="34" charset="0"/>
                <a:cs typeface="Verdana" panose="020B0604030504040204" pitchFamily="34" charset="0"/>
              </a:rPr>
              <a:t>and development of the national system of traceability of goods (from 01.07.21, Federal Law No. 371 of 09.11.20 comes into force</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Wingdings" panose="05000000000000000000" pitchFamily="2" charset="2"/>
              <a:buChar char="Ø"/>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Ø"/>
            </a:pPr>
            <a:r>
              <a:rPr lang="en-US" sz="2400" dirty="0" smtClean="0">
                <a:latin typeface="Verdana" panose="020B0604030504040204" pitchFamily="34" charset="0"/>
                <a:ea typeface="Verdana" panose="020B0604030504040204" pitchFamily="34" charset="0"/>
                <a:cs typeface="Verdana" panose="020B0604030504040204" pitchFamily="34" charset="0"/>
              </a:rPr>
              <a:t>creation </a:t>
            </a:r>
            <a:r>
              <a:rPr lang="en-US" sz="2400" dirty="0">
                <a:latin typeface="Verdana" panose="020B0604030504040204" pitchFamily="34" charset="0"/>
                <a:ea typeface="Verdana" panose="020B0604030504040204" pitchFamily="34" charset="0"/>
                <a:cs typeface="Verdana" panose="020B0604030504040204" pitchFamily="34" charset="0"/>
              </a:rPr>
              <a:t>of the federal register of information on the population </a:t>
            </a:r>
            <a:r>
              <a:rPr lang="en-US" sz="2400" dirty="0" smtClean="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in the development of the provisions of Federal Law No. 168 of 08.06.20</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Wingdings" panose="05000000000000000000" pitchFamily="2" charset="2"/>
              <a:buChar char="Ø"/>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Ø"/>
            </a:pPr>
            <a:r>
              <a:rPr lang="en-US" sz="2400" dirty="0" smtClean="0">
                <a:latin typeface="Verdana" panose="020B0604030504040204" pitchFamily="34" charset="0"/>
                <a:ea typeface="Verdana" panose="020B0604030504040204" pitchFamily="34" charset="0"/>
                <a:cs typeface="Verdana" panose="020B0604030504040204" pitchFamily="34" charset="0"/>
              </a:rPr>
              <a:t>creation </a:t>
            </a:r>
            <a:r>
              <a:rPr lang="en-US" sz="2400" dirty="0">
                <a:latin typeface="Verdana" panose="020B0604030504040204" pitchFamily="34" charset="0"/>
                <a:ea typeface="Verdana" panose="020B0604030504040204" pitchFamily="34" charset="0"/>
                <a:cs typeface="Verdana" panose="020B0604030504040204" pitchFamily="34" charset="0"/>
              </a:rPr>
              <a:t>of the "USN-online" system (will allow to refuse to provide tax returns by SMEs</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Wingdings" panose="05000000000000000000" pitchFamily="2" charset="2"/>
              <a:buChar char="Ø"/>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Ø"/>
            </a:pPr>
            <a:r>
              <a:rPr lang="en-US" sz="2400" dirty="0" smtClean="0">
                <a:latin typeface="Verdana" panose="020B0604030504040204" pitchFamily="34" charset="0"/>
                <a:ea typeface="Verdana" panose="020B0604030504040204" pitchFamily="34" charset="0"/>
                <a:cs typeface="Verdana" panose="020B0604030504040204" pitchFamily="34" charset="0"/>
              </a:rPr>
              <a:t>strengthening </a:t>
            </a:r>
            <a:r>
              <a:rPr lang="en-US" sz="2400" dirty="0">
                <a:latin typeface="Verdana" panose="020B0604030504040204" pitchFamily="34" charset="0"/>
                <a:ea typeface="Verdana" panose="020B0604030504040204" pitchFamily="34" charset="0"/>
                <a:cs typeface="Verdana" panose="020B0604030504040204" pitchFamily="34" charset="0"/>
              </a:rPr>
              <a:t>international cooperation and cooperation</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Wingdings" panose="05000000000000000000" pitchFamily="2" charset="2"/>
              <a:buChar char="Ø"/>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Ø"/>
            </a:pPr>
            <a:r>
              <a:rPr lang="en-US" sz="2400" dirty="0" smtClean="0">
                <a:latin typeface="Verdana" panose="020B0604030504040204" pitchFamily="34" charset="0"/>
                <a:ea typeface="Verdana" panose="020B0604030504040204" pitchFamily="34" charset="0"/>
                <a:cs typeface="Verdana" panose="020B0604030504040204" pitchFamily="34" charset="0"/>
              </a:rPr>
              <a:t>implementation </a:t>
            </a:r>
            <a:r>
              <a:rPr lang="en-US" sz="2400" dirty="0">
                <a:latin typeface="Verdana" panose="020B0604030504040204" pitchFamily="34" charset="0"/>
                <a:ea typeface="Verdana" panose="020B0604030504040204" pitchFamily="34" charset="0"/>
                <a:cs typeface="Verdana" panose="020B0604030504040204" pitchFamily="34" charset="0"/>
              </a:rPr>
              <a:t>of the concept of electronic document management in economic activities and the action plan</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Wingdings" panose="05000000000000000000" pitchFamily="2" charset="2"/>
              <a:buChar char="Ø"/>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Wingdings" panose="05000000000000000000" pitchFamily="2" charset="2"/>
              <a:buChar char="Ø"/>
            </a:pPr>
            <a:r>
              <a:rPr lang="en-US" sz="2400" dirty="0" smtClean="0">
                <a:latin typeface="Verdana" panose="020B0604030504040204" pitchFamily="34" charset="0"/>
                <a:ea typeface="Verdana" panose="020B0604030504040204" pitchFamily="34" charset="0"/>
                <a:cs typeface="Verdana" panose="020B0604030504040204" pitchFamily="34" charset="0"/>
              </a:rPr>
              <a:t>widespread </a:t>
            </a:r>
            <a:r>
              <a:rPr lang="en-US" sz="2400" dirty="0">
                <a:latin typeface="Verdana" panose="020B0604030504040204" pitchFamily="34" charset="0"/>
                <a:ea typeface="Verdana" panose="020B0604030504040204" pitchFamily="34" charset="0"/>
                <a:cs typeface="Verdana" panose="020B0604030504040204" pitchFamily="34" charset="0"/>
              </a:rPr>
              <a:t>use of the USN and NAP.</a:t>
            </a:r>
            <a:endParaRPr lang="ru-RU"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18039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585</TotalTime>
  <Words>1867</Words>
  <Application>Microsoft Office PowerPoint</Application>
  <PresentationFormat>Произвольный</PresentationFormat>
  <Paragraphs>210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Creative3</dc:title>
  <dc:creator>ПК</dc:creator>
  <cp:lastModifiedBy>Евросиб</cp:lastModifiedBy>
  <cp:revision>81</cp:revision>
  <dcterms:created xsi:type="dcterms:W3CDTF">2014-09-25T11:38:43Z</dcterms:created>
  <dcterms:modified xsi:type="dcterms:W3CDTF">2021-06-15T15:51:57Z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2014-09-25T00:00:00Z</vt:filetime>
  </property>
  <property fmtid="{D5CDD505-2E9C-101B-9397-08002B2CF9AE}" pid="3" name="LastSaved">
    <vt:filetime>2014-09-25T00:00:00Z</vt:filetime>
  </property>
</Properties>
</file>