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5" r:id="rId4"/>
    <p:sldId id="266" r:id="rId5"/>
    <p:sldId id="257" r:id="rId6"/>
    <p:sldId id="258" r:id="rId7"/>
    <p:sldId id="259" r:id="rId8"/>
    <p:sldId id="260"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9F11"/>
    <a:srgbClr val="111E31"/>
    <a:srgbClr val="F7E8E1"/>
    <a:srgbClr val="F1FCFE"/>
    <a:srgbClr val="DBF6FE"/>
    <a:srgbClr val="6BC5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902" y="2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4975C-4DA7-44A2-BA72-23944B062895}" type="doc">
      <dgm:prSet loTypeId="urn:microsoft.com/office/officeart/2008/layout/HorizontalMultiLevelHierarchy" loCatId="hierarchy" qsTypeId="urn:microsoft.com/office/officeart/2005/8/quickstyle/simple2" qsCatId="simple" csTypeId="urn:microsoft.com/office/officeart/2005/8/colors/colorful5" csCatId="colorful" phldr="1"/>
      <dgm:spPr/>
      <dgm:t>
        <a:bodyPr/>
        <a:lstStyle/>
        <a:p>
          <a:endParaRPr lang="ru-RU"/>
        </a:p>
      </dgm:t>
    </dgm:pt>
    <dgm:pt modelId="{B19B6D97-459E-4D76-AEA1-4FEADD2111CD}">
      <dgm:prSet phldrT="[Текст]"/>
      <dgm:spPr/>
      <dgm:t>
        <a:bodyPr/>
        <a:lstStyle/>
        <a:p>
          <a:r>
            <a:rPr lang="en-US" dirty="0" smtClean="0"/>
            <a:t>Financial Law System of the Russian Federation</a:t>
          </a:r>
          <a:endParaRPr lang="ru-RU" dirty="0"/>
        </a:p>
      </dgm:t>
    </dgm:pt>
    <dgm:pt modelId="{45EF81FE-8838-4845-A0BC-DB6F3EF0130D}" type="parTrans" cxnId="{54F171E6-028A-4924-9CAF-40AA38C1B7A2}">
      <dgm:prSet/>
      <dgm:spPr/>
      <dgm:t>
        <a:bodyPr/>
        <a:lstStyle/>
        <a:p>
          <a:endParaRPr lang="ru-RU"/>
        </a:p>
      </dgm:t>
    </dgm:pt>
    <dgm:pt modelId="{077963D3-82EC-40B1-8E7E-228302771C3A}" type="sibTrans" cxnId="{54F171E6-028A-4924-9CAF-40AA38C1B7A2}">
      <dgm:prSet/>
      <dgm:spPr/>
      <dgm:t>
        <a:bodyPr/>
        <a:lstStyle/>
        <a:p>
          <a:endParaRPr lang="ru-RU"/>
        </a:p>
      </dgm:t>
    </dgm:pt>
    <dgm:pt modelId="{683855CD-A157-4691-867D-79AC19A3428F}">
      <dgm:prSet phldrT="[Текст]"/>
      <dgm:spPr/>
      <dgm:t>
        <a:bodyPr/>
        <a:lstStyle/>
        <a:p>
          <a:r>
            <a:rPr lang="en-US" dirty="0" smtClean="0"/>
            <a:t>General part</a:t>
          </a:r>
          <a:endParaRPr lang="ru-RU" dirty="0"/>
        </a:p>
      </dgm:t>
    </dgm:pt>
    <dgm:pt modelId="{FC683143-A081-45BC-92FC-F363D1387731}" type="parTrans" cxnId="{B97C7B54-8D6D-4303-B677-0A448E8845B8}">
      <dgm:prSet/>
      <dgm:spPr/>
      <dgm:t>
        <a:bodyPr/>
        <a:lstStyle/>
        <a:p>
          <a:endParaRPr lang="ru-RU"/>
        </a:p>
      </dgm:t>
    </dgm:pt>
    <dgm:pt modelId="{D2DDBEFB-719E-4E94-86D0-0E10B4851305}" type="sibTrans" cxnId="{B97C7B54-8D6D-4303-B677-0A448E8845B8}">
      <dgm:prSet/>
      <dgm:spPr/>
      <dgm:t>
        <a:bodyPr/>
        <a:lstStyle/>
        <a:p>
          <a:endParaRPr lang="ru-RU"/>
        </a:p>
      </dgm:t>
    </dgm:pt>
    <dgm:pt modelId="{C5530C9B-A9F0-4EB8-8879-EDBE99596A0D}">
      <dgm:prSet phldrT="[Текст]"/>
      <dgm:spPr/>
      <dgm:t>
        <a:bodyPr/>
        <a:lstStyle/>
        <a:p>
          <a:r>
            <a:rPr lang="en-US" dirty="0" smtClean="0"/>
            <a:t>Special part</a:t>
          </a:r>
          <a:endParaRPr lang="ru-RU" dirty="0"/>
        </a:p>
      </dgm:t>
    </dgm:pt>
    <dgm:pt modelId="{D27C94FC-F456-405C-9555-23B1BB76C548}" type="parTrans" cxnId="{8970A774-1DE8-403F-8194-39E47F34AA7B}">
      <dgm:prSet/>
      <dgm:spPr/>
      <dgm:t>
        <a:bodyPr/>
        <a:lstStyle/>
        <a:p>
          <a:endParaRPr lang="ru-RU"/>
        </a:p>
      </dgm:t>
    </dgm:pt>
    <dgm:pt modelId="{ACE3889A-AD55-4B52-92B5-F5AC8F5AB832}" type="sibTrans" cxnId="{8970A774-1DE8-403F-8194-39E47F34AA7B}">
      <dgm:prSet/>
      <dgm:spPr/>
      <dgm:t>
        <a:bodyPr/>
        <a:lstStyle/>
        <a:p>
          <a:endParaRPr lang="ru-RU"/>
        </a:p>
      </dgm:t>
    </dgm:pt>
    <dgm:pt modelId="{077C2710-C50C-4E63-A738-5B04985EA8D2}">
      <dgm:prSet phldrT="[Текст]"/>
      <dgm:spPr/>
      <dgm:t>
        <a:bodyPr/>
        <a:lstStyle/>
        <a:p>
          <a:r>
            <a:rPr lang="en-US" dirty="0" smtClean="0"/>
            <a:t>Specific</a:t>
          </a:r>
          <a:r>
            <a:rPr lang="ru-RU" dirty="0" smtClean="0"/>
            <a:t> </a:t>
          </a:r>
          <a:r>
            <a:rPr lang="en-US" dirty="0" smtClean="0"/>
            <a:t>part</a:t>
          </a:r>
          <a:endParaRPr lang="ru-RU" dirty="0"/>
        </a:p>
      </dgm:t>
    </dgm:pt>
    <dgm:pt modelId="{9114C727-F302-4959-B529-790F0670D947}" type="parTrans" cxnId="{7A022B30-FA7D-4D2F-A8EA-E33CF5E9E04F}">
      <dgm:prSet/>
      <dgm:spPr/>
      <dgm:t>
        <a:bodyPr/>
        <a:lstStyle/>
        <a:p>
          <a:endParaRPr lang="ru-RU"/>
        </a:p>
      </dgm:t>
    </dgm:pt>
    <dgm:pt modelId="{E525905A-0E1C-46FE-ADBB-A9852D820D98}" type="sibTrans" cxnId="{7A022B30-FA7D-4D2F-A8EA-E33CF5E9E04F}">
      <dgm:prSet/>
      <dgm:spPr/>
      <dgm:t>
        <a:bodyPr/>
        <a:lstStyle/>
        <a:p>
          <a:endParaRPr lang="ru-RU"/>
        </a:p>
      </dgm:t>
    </dgm:pt>
    <dgm:pt modelId="{325179BA-9886-4B67-ADC1-B2112A8B26F4}" type="pres">
      <dgm:prSet presAssocID="{08F4975C-4DA7-44A2-BA72-23944B062895}" presName="Name0" presStyleCnt="0">
        <dgm:presLayoutVars>
          <dgm:chPref val="1"/>
          <dgm:dir/>
          <dgm:animOne val="branch"/>
          <dgm:animLvl val="lvl"/>
          <dgm:resizeHandles val="exact"/>
        </dgm:presLayoutVars>
      </dgm:prSet>
      <dgm:spPr/>
    </dgm:pt>
    <dgm:pt modelId="{27B85D49-CCCC-40E2-AAE6-9ACE1E365052}" type="pres">
      <dgm:prSet presAssocID="{B19B6D97-459E-4D76-AEA1-4FEADD2111CD}" presName="root1" presStyleCnt="0"/>
      <dgm:spPr/>
    </dgm:pt>
    <dgm:pt modelId="{218ABCA8-E331-47F2-AD1C-DF77A2247349}" type="pres">
      <dgm:prSet presAssocID="{B19B6D97-459E-4D76-AEA1-4FEADD2111CD}" presName="LevelOneTextNode" presStyleLbl="node0" presStyleIdx="0" presStyleCnt="1">
        <dgm:presLayoutVars>
          <dgm:chPref val="3"/>
        </dgm:presLayoutVars>
      </dgm:prSet>
      <dgm:spPr/>
      <dgm:t>
        <a:bodyPr/>
        <a:lstStyle/>
        <a:p>
          <a:endParaRPr lang="ru-RU"/>
        </a:p>
      </dgm:t>
    </dgm:pt>
    <dgm:pt modelId="{97E535E3-DC8C-4724-B835-E90A47427130}" type="pres">
      <dgm:prSet presAssocID="{B19B6D97-459E-4D76-AEA1-4FEADD2111CD}" presName="level2hierChild" presStyleCnt="0"/>
      <dgm:spPr/>
    </dgm:pt>
    <dgm:pt modelId="{EB1075BD-B437-491B-9AC8-016E78F228A3}" type="pres">
      <dgm:prSet presAssocID="{FC683143-A081-45BC-92FC-F363D1387731}" presName="conn2-1" presStyleLbl="parChTrans1D2" presStyleIdx="0" presStyleCnt="3"/>
      <dgm:spPr/>
    </dgm:pt>
    <dgm:pt modelId="{C7A5380C-003D-4C36-88E8-4F9B0F289FCD}" type="pres">
      <dgm:prSet presAssocID="{FC683143-A081-45BC-92FC-F363D1387731}" presName="connTx" presStyleLbl="parChTrans1D2" presStyleIdx="0" presStyleCnt="3"/>
      <dgm:spPr/>
    </dgm:pt>
    <dgm:pt modelId="{DF0E32AC-D896-4B0E-831E-3B85E03E64BB}" type="pres">
      <dgm:prSet presAssocID="{683855CD-A157-4691-867D-79AC19A3428F}" presName="root2" presStyleCnt="0"/>
      <dgm:spPr/>
    </dgm:pt>
    <dgm:pt modelId="{CD18F06C-F959-410D-9EDA-547B1713D9AC}" type="pres">
      <dgm:prSet presAssocID="{683855CD-A157-4691-867D-79AC19A3428F}" presName="LevelTwoTextNode" presStyleLbl="node2" presStyleIdx="0" presStyleCnt="3">
        <dgm:presLayoutVars>
          <dgm:chPref val="3"/>
        </dgm:presLayoutVars>
      </dgm:prSet>
      <dgm:spPr/>
      <dgm:t>
        <a:bodyPr/>
        <a:lstStyle/>
        <a:p>
          <a:endParaRPr lang="ru-RU"/>
        </a:p>
      </dgm:t>
    </dgm:pt>
    <dgm:pt modelId="{EF2CCDE7-7395-4AE5-8727-B299AE3CAC4B}" type="pres">
      <dgm:prSet presAssocID="{683855CD-A157-4691-867D-79AC19A3428F}" presName="level3hierChild" presStyleCnt="0"/>
      <dgm:spPr/>
    </dgm:pt>
    <dgm:pt modelId="{B894F8C1-EC1E-4548-9253-959EE882A6DA}" type="pres">
      <dgm:prSet presAssocID="{D27C94FC-F456-405C-9555-23B1BB76C548}" presName="conn2-1" presStyleLbl="parChTrans1D2" presStyleIdx="1" presStyleCnt="3"/>
      <dgm:spPr/>
    </dgm:pt>
    <dgm:pt modelId="{15B896F9-29F2-4588-8645-4F18EDC06519}" type="pres">
      <dgm:prSet presAssocID="{D27C94FC-F456-405C-9555-23B1BB76C548}" presName="connTx" presStyleLbl="parChTrans1D2" presStyleIdx="1" presStyleCnt="3"/>
      <dgm:spPr/>
    </dgm:pt>
    <dgm:pt modelId="{BBBCD376-BB55-4AA9-B002-81385E542201}" type="pres">
      <dgm:prSet presAssocID="{C5530C9B-A9F0-4EB8-8879-EDBE99596A0D}" presName="root2" presStyleCnt="0"/>
      <dgm:spPr/>
    </dgm:pt>
    <dgm:pt modelId="{7889F9FB-D55E-4372-96C4-72E73DDCDB0E}" type="pres">
      <dgm:prSet presAssocID="{C5530C9B-A9F0-4EB8-8879-EDBE99596A0D}" presName="LevelTwoTextNode" presStyleLbl="node2" presStyleIdx="1" presStyleCnt="3" custLinFactNeighborX="-1288">
        <dgm:presLayoutVars>
          <dgm:chPref val="3"/>
        </dgm:presLayoutVars>
      </dgm:prSet>
      <dgm:spPr/>
      <dgm:t>
        <a:bodyPr/>
        <a:lstStyle/>
        <a:p>
          <a:endParaRPr lang="ru-RU"/>
        </a:p>
      </dgm:t>
    </dgm:pt>
    <dgm:pt modelId="{2C233E8A-446F-4664-A9E7-ECCDD0503B89}" type="pres">
      <dgm:prSet presAssocID="{C5530C9B-A9F0-4EB8-8879-EDBE99596A0D}" presName="level3hierChild" presStyleCnt="0"/>
      <dgm:spPr/>
    </dgm:pt>
    <dgm:pt modelId="{29B02308-0052-408C-80CD-8A4B8FF54E2F}" type="pres">
      <dgm:prSet presAssocID="{9114C727-F302-4959-B529-790F0670D947}" presName="conn2-1" presStyleLbl="parChTrans1D2" presStyleIdx="2" presStyleCnt="3"/>
      <dgm:spPr/>
    </dgm:pt>
    <dgm:pt modelId="{5005FDE8-559C-4AF4-B44E-5BCB483AFACC}" type="pres">
      <dgm:prSet presAssocID="{9114C727-F302-4959-B529-790F0670D947}" presName="connTx" presStyleLbl="parChTrans1D2" presStyleIdx="2" presStyleCnt="3"/>
      <dgm:spPr/>
    </dgm:pt>
    <dgm:pt modelId="{7C7B9ACD-DDBE-4AF3-8010-19ED90D98D2B}" type="pres">
      <dgm:prSet presAssocID="{077C2710-C50C-4E63-A738-5B04985EA8D2}" presName="root2" presStyleCnt="0"/>
      <dgm:spPr/>
    </dgm:pt>
    <dgm:pt modelId="{D0A8B1E6-7AF2-4435-9F5F-E004B2345DEA}" type="pres">
      <dgm:prSet presAssocID="{077C2710-C50C-4E63-A738-5B04985EA8D2}" presName="LevelTwoTextNode" presStyleLbl="node2" presStyleIdx="2" presStyleCnt="3">
        <dgm:presLayoutVars>
          <dgm:chPref val="3"/>
        </dgm:presLayoutVars>
      </dgm:prSet>
      <dgm:spPr/>
      <dgm:t>
        <a:bodyPr/>
        <a:lstStyle/>
        <a:p>
          <a:endParaRPr lang="ru-RU"/>
        </a:p>
      </dgm:t>
    </dgm:pt>
    <dgm:pt modelId="{6D08CC76-FA2D-4A46-9A6B-B6B3411053FA}" type="pres">
      <dgm:prSet presAssocID="{077C2710-C50C-4E63-A738-5B04985EA8D2}" presName="level3hierChild" presStyleCnt="0"/>
      <dgm:spPr/>
    </dgm:pt>
  </dgm:ptLst>
  <dgm:cxnLst>
    <dgm:cxn modelId="{2422BBB8-8362-438E-A574-D8E74736D23D}" type="presOf" srcId="{FC683143-A081-45BC-92FC-F363D1387731}" destId="{EB1075BD-B437-491B-9AC8-016E78F228A3}" srcOrd="0" destOrd="0" presId="urn:microsoft.com/office/officeart/2008/layout/HorizontalMultiLevelHierarchy"/>
    <dgm:cxn modelId="{E702AFD6-C1B2-49A1-81E0-44EC524EFEA5}" type="presOf" srcId="{D27C94FC-F456-405C-9555-23B1BB76C548}" destId="{B894F8C1-EC1E-4548-9253-959EE882A6DA}" srcOrd="0" destOrd="0" presId="urn:microsoft.com/office/officeart/2008/layout/HorizontalMultiLevelHierarchy"/>
    <dgm:cxn modelId="{3C4F2EDF-9A7A-4851-AD19-F475CC87675E}" type="presOf" srcId="{FC683143-A081-45BC-92FC-F363D1387731}" destId="{C7A5380C-003D-4C36-88E8-4F9B0F289FCD}" srcOrd="1" destOrd="0" presId="urn:microsoft.com/office/officeart/2008/layout/HorizontalMultiLevelHierarchy"/>
    <dgm:cxn modelId="{B97C7B54-8D6D-4303-B677-0A448E8845B8}" srcId="{B19B6D97-459E-4D76-AEA1-4FEADD2111CD}" destId="{683855CD-A157-4691-867D-79AC19A3428F}" srcOrd="0" destOrd="0" parTransId="{FC683143-A081-45BC-92FC-F363D1387731}" sibTransId="{D2DDBEFB-719E-4E94-86D0-0E10B4851305}"/>
    <dgm:cxn modelId="{B3716DB9-1E25-4F3B-9CCF-0A277C6C4A1A}" type="presOf" srcId="{B19B6D97-459E-4D76-AEA1-4FEADD2111CD}" destId="{218ABCA8-E331-47F2-AD1C-DF77A2247349}" srcOrd="0" destOrd="0" presId="urn:microsoft.com/office/officeart/2008/layout/HorizontalMultiLevelHierarchy"/>
    <dgm:cxn modelId="{B1A682AB-9659-4782-9136-F4236C5A96F5}" type="presOf" srcId="{9114C727-F302-4959-B529-790F0670D947}" destId="{29B02308-0052-408C-80CD-8A4B8FF54E2F}" srcOrd="0" destOrd="0" presId="urn:microsoft.com/office/officeart/2008/layout/HorizontalMultiLevelHierarchy"/>
    <dgm:cxn modelId="{8C34FE99-B29A-4F6C-B3E2-AFAD49C3B390}" type="presOf" srcId="{077C2710-C50C-4E63-A738-5B04985EA8D2}" destId="{D0A8B1E6-7AF2-4435-9F5F-E004B2345DEA}" srcOrd="0" destOrd="0" presId="urn:microsoft.com/office/officeart/2008/layout/HorizontalMultiLevelHierarchy"/>
    <dgm:cxn modelId="{7A022B30-FA7D-4D2F-A8EA-E33CF5E9E04F}" srcId="{B19B6D97-459E-4D76-AEA1-4FEADD2111CD}" destId="{077C2710-C50C-4E63-A738-5B04985EA8D2}" srcOrd="2" destOrd="0" parTransId="{9114C727-F302-4959-B529-790F0670D947}" sibTransId="{E525905A-0E1C-46FE-ADBB-A9852D820D98}"/>
    <dgm:cxn modelId="{865806CE-EA66-4426-BB0B-8F1400F08621}" type="presOf" srcId="{08F4975C-4DA7-44A2-BA72-23944B062895}" destId="{325179BA-9886-4B67-ADC1-B2112A8B26F4}" srcOrd="0" destOrd="0" presId="urn:microsoft.com/office/officeart/2008/layout/HorizontalMultiLevelHierarchy"/>
    <dgm:cxn modelId="{8970A774-1DE8-403F-8194-39E47F34AA7B}" srcId="{B19B6D97-459E-4D76-AEA1-4FEADD2111CD}" destId="{C5530C9B-A9F0-4EB8-8879-EDBE99596A0D}" srcOrd="1" destOrd="0" parTransId="{D27C94FC-F456-405C-9555-23B1BB76C548}" sibTransId="{ACE3889A-AD55-4B52-92B5-F5AC8F5AB832}"/>
    <dgm:cxn modelId="{54F171E6-028A-4924-9CAF-40AA38C1B7A2}" srcId="{08F4975C-4DA7-44A2-BA72-23944B062895}" destId="{B19B6D97-459E-4D76-AEA1-4FEADD2111CD}" srcOrd="0" destOrd="0" parTransId="{45EF81FE-8838-4845-A0BC-DB6F3EF0130D}" sibTransId="{077963D3-82EC-40B1-8E7E-228302771C3A}"/>
    <dgm:cxn modelId="{06B47C58-9B47-44E5-A0A4-55A87F27F1AC}" type="presOf" srcId="{9114C727-F302-4959-B529-790F0670D947}" destId="{5005FDE8-559C-4AF4-B44E-5BCB483AFACC}" srcOrd="1" destOrd="0" presId="urn:microsoft.com/office/officeart/2008/layout/HorizontalMultiLevelHierarchy"/>
    <dgm:cxn modelId="{D7A4EECB-2FD2-48A8-95A6-6B4F932590C5}" type="presOf" srcId="{D27C94FC-F456-405C-9555-23B1BB76C548}" destId="{15B896F9-29F2-4588-8645-4F18EDC06519}" srcOrd="1" destOrd="0" presId="urn:microsoft.com/office/officeart/2008/layout/HorizontalMultiLevelHierarchy"/>
    <dgm:cxn modelId="{5F2C70F5-7CBF-496C-A7FC-564A4CA2CD19}" type="presOf" srcId="{683855CD-A157-4691-867D-79AC19A3428F}" destId="{CD18F06C-F959-410D-9EDA-547B1713D9AC}" srcOrd="0" destOrd="0" presId="urn:microsoft.com/office/officeart/2008/layout/HorizontalMultiLevelHierarchy"/>
    <dgm:cxn modelId="{ECE0BB1F-1B5F-4B64-BE07-C3E932E633A6}" type="presOf" srcId="{C5530C9B-A9F0-4EB8-8879-EDBE99596A0D}" destId="{7889F9FB-D55E-4372-96C4-72E73DDCDB0E}" srcOrd="0" destOrd="0" presId="urn:microsoft.com/office/officeart/2008/layout/HorizontalMultiLevelHierarchy"/>
    <dgm:cxn modelId="{3FC5E3DD-5D2F-4F9C-A685-13EE70F3F778}" type="presParOf" srcId="{325179BA-9886-4B67-ADC1-B2112A8B26F4}" destId="{27B85D49-CCCC-40E2-AAE6-9ACE1E365052}" srcOrd="0" destOrd="0" presId="urn:microsoft.com/office/officeart/2008/layout/HorizontalMultiLevelHierarchy"/>
    <dgm:cxn modelId="{A3A89F11-2F84-48C9-A2B8-78DE8A4BA70A}" type="presParOf" srcId="{27B85D49-CCCC-40E2-AAE6-9ACE1E365052}" destId="{218ABCA8-E331-47F2-AD1C-DF77A2247349}" srcOrd="0" destOrd="0" presId="urn:microsoft.com/office/officeart/2008/layout/HorizontalMultiLevelHierarchy"/>
    <dgm:cxn modelId="{FA8CE5D9-69D2-4BE5-8EA6-FD21345D3596}" type="presParOf" srcId="{27B85D49-CCCC-40E2-AAE6-9ACE1E365052}" destId="{97E535E3-DC8C-4724-B835-E90A47427130}" srcOrd="1" destOrd="0" presId="urn:microsoft.com/office/officeart/2008/layout/HorizontalMultiLevelHierarchy"/>
    <dgm:cxn modelId="{DAD7409B-4682-4C1F-988C-F8F480707419}" type="presParOf" srcId="{97E535E3-DC8C-4724-B835-E90A47427130}" destId="{EB1075BD-B437-491B-9AC8-016E78F228A3}" srcOrd="0" destOrd="0" presId="urn:microsoft.com/office/officeart/2008/layout/HorizontalMultiLevelHierarchy"/>
    <dgm:cxn modelId="{DA44C303-2D0F-40E1-97F5-EDB27B9D38FD}" type="presParOf" srcId="{EB1075BD-B437-491B-9AC8-016E78F228A3}" destId="{C7A5380C-003D-4C36-88E8-4F9B0F289FCD}" srcOrd="0" destOrd="0" presId="urn:microsoft.com/office/officeart/2008/layout/HorizontalMultiLevelHierarchy"/>
    <dgm:cxn modelId="{CBC0DEE8-ECEA-4711-AE49-11AF08FD5E68}" type="presParOf" srcId="{97E535E3-DC8C-4724-B835-E90A47427130}" destId="{DF0E32AC-D896-4B0E-831E-3B85E03E64BB}" srcOrd="1" destOrd="0" presId="urn:microsoft.com/office/officeart/2008/layout/HorizontalMultiLevelHierarchy"/>
    <dgm:cxn modelId="{33160A14-C44D-4F89-BA31-BD68DBC0876D}" type="presParOf" srcId="{DF0E32AC-D896-4B0E-831E-3B85E03E64BB}" destId="{CD18F06C-F959-410D-9EDA-547B1713D9AC}" srcOrd="0" destOrd="0" presId="urn:microsoft.com/office/officeart/2008/layout/HorizontalMultiLevelHierarchy"/>
    <dgm:cxn modelId="{7C72AB62-142B-422E-87CF-03614D1A468D}" type="presParOf" srcId="{DF0E32AC-D896-4B0E-831E-3B85E03E64BB}" destId="{EF2CCDE7-7395-4AE5-8727-B299AE3CAC4B}" srcOrd="1" destOrd="0" presId="urn:microsoft.com/office/officeart/2008/layout/HorizontalMultiLevelHierarchy"/>
    <dgm:cxn modelId="{D5962BD3-BB37-401A-84A9-B0E419035375}" type="presParOf" srcId="{97E535E3-DC8C-4724-B835-E90A47427130}" destId="{B894F8C1-EC1E-4548-9253-959EE882A6DA}" srcOrd="2" destOrd="0" presId="urn:microsoft.com/office/officeart/2008/layout/HorizontalMultiLevelHierarchy"/>
    <dgm:cxn modelId="{48FFDB4D-9616-4CC2-A217-CF73B5237A7B}" type="presParOf" srcId="{B894F8C1-EC1E-4548-9253-959EE882A6DA}" destId="{15B896F9-29F2-4588-8645-4F18EDC06519}" srcOrd="0" destOrd="0" presId="urn:microsoft.com/office/officeart/2008/layout/HorizontalMultiLevelHierarchy"/>
    <dgm:cxn modelId="{A9E16987-46D9-440F-B304-B26A05E1A86A}" type="presParOf" srcId="{97E535E3-DC8C-4724-B835-E90A47427130}" destId="{BBBCD376-BB55-4AA9-B002-81385E542201}" srcOrd="3" destOrd="0" presId="urn:microsoft.com/office/officeart/2008/layout/HorizontalMultiLevelHierarchy"/>
    <dgm:cxn modelId="{9A8E7035-A476-4211-ABBC-8C604ADAC1EC}" type="presParOf" srcId="{BBBCD376-BB55-4AA9-B002-81385E542201}" destId="{7889F9FB-D55E-4372-96C4-72E73DDCDB0E}" srcOrd="0" destOrd="0" presId="urn:microsoft.com/office/officeart/2008/layout/HorizontalMultiLevelHierarchy"/>
    <dgm:cxn modelId="{B48E6C90-4FD3-4949-8A26-36A77D13E4BA}" type="presParOf" srcId="{BBBCD376-BB55-4AA9-B002-81385E542201}" destId="{2C233E8A-446F-4664-A9E7-ECCDD0503B89}" srcOrd="1" destOrd="0" presId="urn:microsoft.com/office/officeart/2008/layout/HorizontalMultiLevelHierarchy"/>
    <dgm:cxn modelId="{66EE58AF-8694-4845-964F-03947136E268}" type="presParOf" srcId="{97E535E3-DC8C-4724-B835-E90A47427130}" destId="{29B02308-0052-408C-80CD-8A4B8FF54E2F}" srcOrd="4" destOrd="0" presId="urn:microsoft.com/office/officeart/2008/layout/HorizontalMultiLevelHierarchy"/>
    <dgm:cxn modelId="{DEE5745B-B88F-4B11-A3E0-6D838559D102}" type="presParOf" srcId="{29B02308-0052-408C-80CD-8A4B8FF54E2F}" destId="{5005FDE8-559C-4AF4-B44E-5BCB483AFACC}" srcOrd="0" destOrd="0" presId="urn:microsoft.com/office/officeart/2008/layout/HorizontalMultiLevelHierarchy"/>
    <dgm:cxn modelId="{493EBE18-016D-4A64-B60F-40058E806974}" type="presParOf" srcId="{97E535E3-DC8C-4724-B835-E90A47427130}" destId="{7C7B9ACD-DDBE-4AF3-8010-19ED90D98D2B}" srcOrd="5" destOrd="0" presId="urn:microsoft.com/office/officeart/2008/layout/HorizontalMultiLevelHierarchy"/>
    <dgm:cxn modelId="{057874D4-32C8-4F53-A14B-CEB17B5C646C}" type="presParOf" srcId="{7C7B9ACD-DDBE-4AF3-8010-19ED90D98D2B}" destId="{D0A8B1E6-7AF2-4435-9F5F-E004B2345DEA}" srcOrd="0" destOrd="0" presId="urn:microsoft.com/office/officeart/2008/layout/HorizontalMultiLevelHierarchy"/>
    <dgm:cxn modelId="{7E491FF1-5758-4B84-9A33-1613E1812EF8}" type="presParOf" srcId="{7C7B9ACD-DDBE-4AF3-8010-19ED90D98D2B}" destId="{6D08CC76-FA2D-4A46-9A6B-B6B3411053FA}"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66B37E-9EA5-4B36-9A39-D5DE0687A36E}" type="doc">
      <dgm:prSet loTypeId="urn:microsoft.com/office/officeart/2005/8/layout/vList5" loCatId="list" qsTypeId="urn:microsoft.com/office/officeart/2005/8/quickstyle/simple3" qsCatId="simple" csTypeId="urn:microsoft.com/office/officeart/2005/8/colors/colorful4" csCatId="colorful" phldr="1"/>
      <dgm:spPr/>
      <dgm:t>
        <a:bodyPr/>
        <a:lstStyle/>
        <a:p>
          <a:endParaRPr lang="ru-RU"/>
        </a:p>
      </dgm:t>
    </dgm:pt>
    <dgm:pt modelId="{4091662A-A231-426E-97CF-6ED720298162}">
      <dgm:prSet phldrT="[Текст]" custT="1"/>
      <dgm:spPr/>
      <dgm:t>
        <a:bodyPr/>
        <a:lstStyle/>
        <a:p>
          <a:r>
            <a:rPr lang="en-US" sz="1200" b="1" dirty="0" smtClean="0">
              <a:latin typeface="Verdana" panose="020B0604030504040204" pitchFamily="34" charset="0"/>
              <a:ea typeface="Verdana" panose="020B0604030504040204" pitchFamily="34" charset="0"/>
              <a:cs typeface="Verdana" panose="020B0604030504040204" pitchFamily="34" charset="0"/>
            </a:rPr>
            <a:t>General</a:t>
          </a:r>
          <a:r>
            <a:rPr lang="en-US" sz="1200" b="0" dirty="0" smtClean="0">
              <a:latin typeface="Verdana" panose="020B0604030504040204" pitchFamily="34" charset="0"/>
              <a:ea typeface="Verdana" panose="020B0604030504040204" pitchFamily="34" charset="0"/>
              <a:cs typeface="Verdana" panose="020B0604030504040204" pitchFamily="34" charset="0"/>
            </a:rPr>
            <a:t>: state and municipal budgets regulated at the legislative level,</a:t>
          </a:r>
          <a:endParaRPr lang="ru-RU" sz="1200" b="0" dirty="0">
            <a:latin typeface="Verdana" panose="020B0604030504040204" pitchFamily="34" charset="0"/>
            <a:ea typeface="Verdana" panose="020B0604030504040204" pitchFamily="34" charset="0"/>
            <a:cs typeface="Verdana" panose="020B0604030504040204" pitchFamily="34" charset="0"/>
          </a:endParaRPr>
        </a:p>
      </dgm:t>
    </dgm:pt>
    <dgm:pt modelId="{FCE4DDF1-89EB-460A-8710-80860FAF868F}" type="parTrans" cxnId="{6AFB34A4-8D12-4023-BD8C-BA039A66D7AF}">
      <dgm:prSet/>
      <dgm:spPr/>
      <dgm:t>
        <a:bodyPr/>
        <a:lstStyle/>
        <a:p>
          <a:endParaRPr lang="ru-RU"/>
        </a:p>
      </dgm:t>
    </dgm:pt>
    <dgm:pt modelId="{0907D0A9-BE99-4727-83BD-10819EFDD017}" type="sibTrans" cxnId="{6AFB34A4-8D12-4023-BD8C-BA039A66D7AF}">
      <dgm:prSet/>
      <dgm:spPr/>
      <dgm:t>
        <a:bodyPr/>
        <a:lstStyle/>
        <a:p>
          <a:endParaRPr lang="ru-RU"/>
        </a:p>
      </dgm:t>
    </dgm:pt>
    <dgm:pt modelId="{530EC71A-01FA-40C0-9C7F-A9F164E96586}">
      <dgm:prSet phldrT="[Текст]" custT="1"/>
      <dgm:spPr/>
      <dgm:t>
        <a:bodyPr/>
        <a:lstStyle/>
        <a:p>
          <a:r>
            <a:rPr lang="en-US" sz="1200" b="1" dirty="0" smtClean="0">
              <a:latin typeface="Verdana" panose="020B0604030504040204" pitchFamily="34" charset="0"/>
              <a:ea typeface="Verdana" panose="020B0604030504040204" pitchFamily="34" charset="0"/>
              <a:cs typeface="Verdana" panose="020B0604030504040204" pitchFamily="34" charset="0"/>
            </a:rPr>
            <a:t>General special </a:t>
          </a:r>
          <a:r>
            <a:rPr lang="en-US" sz="1200" b="0" dirty="0" smtClean="0">
              <a:latin typeface="Verdana" panose="020B0604030504040204" pitchFamily="34" charset="0"/>
              <a:ea typeface="Verdana" panose="020B0604030504040204" pitchFamily="34" charset="0"/>
              <a:cs typeface="Verdana" panose="020B0604030504040204" pitchFamily="34" charset="0"/>
            </a:rPr>
            <a:t>purposes (it is important to fix and specify the legal status of the National Welfare Fund, the income of the Central Bank of the Russian Federation),</a:t>
          </a:r>
          <a:endParaRPr lang="ru-RU" sz="1200" b="0" dirty="0">
            <a:latin typeface="Verdana" panose="020B0604030504040204" pitchFamily="34" charset="0"/>
            <a:ea typeface="Verdana" panose="020B0604030504040204" pitchFamily="34" charset="0"/>
            <a:cs typeface="Verdana" panose="020B0604030504040204" pitchFamily="34" charset="0"/>
          </a:endParaRPr>
        </a:p>
      </dgm:t>
    </dgm:pt>
    <dgm:pt modelId="{5B09219C-963B-46B8-905C-236840EFDE81}" type="parTrans" cxnId="{B4ADF6F8-94A3-4E0E-A163-B7E5213A25AB}">
      <dgm:prSet/>
      <dgm:spPr/>
      <dgm:t>
        <a:bodyPr/>
        <a:lstStyle/>
        <a:p>
          <a:endParaRPr lang="ru-RU"/>
        </a:p>
      </dgm:t>
    </dgm:pt>
    <dgm:pt modelId="{E44BB654-8DE7-448A-901B-B41DA97B1426}" type="sibTrans" cxnId="{B4ADF6F8-94A3-4E0E-A163-B7E5213A25AB}">
      <dgm:prSet/>
      <dgm:spPr/>
      <dgm:t>
        <a:bodyPr/>
        <a:lstStyle/>
        <a:p>
          <a:endParaRPr lang="ru-RU"/>
        </a:p>
      </dgm:t>
    </dgm:pt>
    <dgm:pt modelId="{8E644C56-CC20-43D9-9B0F-A0185058D90A}">
      <dgm:prSet phldrT="[Текст]" custT="1"/>
      <dgm:spPr/>
      <dgm:t>
        <a:bodyPr/>
        <a:lstStyle/>
        <a:p>
          <a:r>
            <a:rPr lang="en-US" sz="1200" b="1" dirty="0" smtClean="0">
              <a:latin typeface="Verdana" panose="020B0604030504040204" pitchFamily="34" charset="0"/>
              <a:ea typeface="Verdana" panose="020B0604030504040204" pitchFamily="34" charset="0"/>
              <a:cs typeface="Verdana" panose="020B0604030504040204" pitchFamily="34" charset="0"/>
            </a:rPr>
            <a:t>Industry funds</a:t>
          </a:r>
          <a:r>
            <a:rPr lang="en-US" sz="1200" b="0" dirty="0" smtClean="0">
              <a:latin typeface="Verdana" panose="020B0604030504040204" pitchFamily="34" charset="0"/>
              <a:ea typeface="Verdana" panose="020B0604030504040204" pitchFamily="34" charset="0"/>
              <a:cs typeface="Verdana" panose="020B0604030504040204" pitchFamily="34" charset="0"/>
            </a:rPr>
            <a:t> intended for management in a certain area, for example, in the field of economics (it is required to specify the legal status of funds of funds transferred to trust management (the Russian Direct Investment Fund, the Russian Fund for the Development of Information Technologies, the fund under the management of the State Corporation "Russian Highways", PJSC "Special Economic Zones")</a:t>
          </a:r>
          <a:endParaRPr lang="ru-RU" sz="1200" b="0" dirty="0">
            <a:latin typeface="Verdana" panose="020B0604030504040204" pitchFamily="34" charset="0"/>
            <a:ea typeface="Verdana" panose="020B0604030504040204" pitchFamily="34" charset="0"/>
            <a:cs typeface="Verdana" panose="020B0604030504040204" pitchFamily="34" charset="0"/>
          </a:endParaRPr>
        </a:p>
      </dgm:t>
    </dgm:pt>
    <dgm:pt modelId="{3D9959C5-F491-4F61-86AB-0D30635E4ED1}" type="parTrans" cxnId="{654DDE91-98AB-46DF-BC15-11EFD5CB76A6}">
      <dgm:prSet/>
      <dgm:spPr/>
      <dgm:t>
        <a:bodyPr/>
        <a:lstStyle/>
        <a:p>
          <a:endParaRPr lang="ru-RU"/>
        </a:p>
      </dgm:t>
    </dgm:pt>
    <dgm:pt modelId="{5F3AC580-3703-494F-BA70-50FA3ECAB7FD}" type="sibTrans" cxnId="{654DDE91-98AB-46DF-BC15-11EFD5CB76A6}">
      <dgm:prSet/>
      <dgm:spPr/>
      <dgm:t>
        <a:bodyPr/>
        <a:lstStyle/>
        <a:p>
          <a:endParaRPr lang="ru-RU"/>
        </a:p>
      </dgm:t>
    </dgm:pt>
    <dgm:pt modelId="{89D8C110-A890-4112-B344-4BCBE0F6AAB6}">
      <dgm:prSet custT="1"/>
      <dgm:spPr/>
      <dgm:t>
        <a:bodyPr/>
        <a:lstStyle/>
        <a:p>
          <a:r>
            <a:rPr lang="en-US" sz="1200" b="1" dirty="0" smtClean="0">
              <a:latin typeface="Verdana" panose="020B0604030504040204" pitchFamily="34" charset="0"/>
              <a:ea typeface="Verdana" panose="020B0604030504040204" pitchFamily="34" charset="0"/>
              <a:cs typeface="Verdana" panose="020B0604030504040204" pitchFamily="34" charset="0"/>
            </a:rPr>
            <a:t>Created for the purpose of protecting </a:t>
          </a:r>
          <a:r>
            <a:rPr lang="en-US" sz="1200" b="0" dirty="0" smtClean="0">
              <a:latin typeface="Verdana" panose="020B0604030504040204" pitchFamily="34" charset="0"/>
              <a:ea typeface="Verdana" panose="020B0604030504040204" pitchFamily="34" charset="0"/>
              <a:cs typeface="Verdana" panose="020B0604030504040204" pitchFamily="34" charset="0"/>
            </a:rPr>
            <a:t>and ensuring private interests (depositors, investors, policyholders, etc., for example, formed by the Bank of Russia FKBS, FKSS, compensation funds of the State Corporation "Agency for Deposit Insurance of Individuals", guarantee and compensation funds of the SRO ANO RSA, NSSO, etc.), the common feature of which is, among other things, autonomous legal regulation, separated from civil law.</a:t>
          </a:r>
          <a:endParaRPr lang="ru-RU" sz="1200" b="0" dirty="0">
            <a:latin typeface="Verdana" panose="020B0604030504040204" pitchFamily="34" charset="0"/>
            <a:ea typeface="Verdana" panose="020B0604030504040204" pitchFamily="34" charset="0"/>
            <a:cs typeface="Verdana" panose="020B0604030504040204" pitchFamily="34" charset="0"/>
          </a:endParaRPr>
        </a:p>
      </dgm:t>
    </dgm:pt>
    <dgm:pt modelId="{5DA50765-0072-4867-88E0-05975C0FA83B}" type="parTrans" cxnId="{926C0A7C-C010-417A-8B58-C57200544F02}">
      <dgm:prSet/>
      <dgm:spPr/>
      <dgm:t>
        <a:bodyPr/>
        <a:lstStyle/>
        <a:p>
          <a:endParaRPr lang="ru-RU"/>
        </a:p>
      </dgm:t>
    </dgm:pt>
    <dgm:pt modelId="{AB6BF1FA-EF37-49EC-B41F-B61C0841F0FB}" type="sibTrans" cxnId="{926C0A7C-C010-417A-8B58-C57200544F02}">
      <dgm:prSet/>
      <dgm:spPr/>
      <dgm:t>
        <a:bodyPr/>
        <a:lstStyle/>
        <a:p>
          <a:endParaRPr lang="ru-RU"/>
        </a:p>
      </dgm:t>
    </dgm:pt>
    <dgm:pt modelId="{17C40159-5595-46D8-8E0D-9D8AC11F4E16}" type="pres">
      <dgm:prSet presAssocID="{A166B37E-9EA5-4B36-9A39-D5DE0687A36E}" presName="Name0" presStyleCnt="0">
        <dgm:presLayoutVars>
          <dgm:dir/>
          <dgm:animLvl val="lvl"/>
          <dgm:resizeHandles val="exact"/>
        </dgm:presLayoutVars>
      </dgm:prSet>
      <dgm:spPr/>
    </dgm:pt>
    <dgm:pt modelId="{D1F05981-FE4A-4B52-B062-4A77AEEC148A}" type="pres">
      <dgm:prSet presAssocID="{4091662A-A231-426E-97CF-6ED720298162}" presName="linNode" presStyleCnt="0"/>
      <dgm:spPr/>
    </dgm:pt>
    <dgm:pt modelId="{18B5FAEA-071D-481D-BAFC-CC315A19CE15}" type="pres">
      <dgm:prSet presAssocID="{4091662A-A231-426E-97CF-6ED720298162}" presName="parentText" presStyleLbl="node1" presStyleIdx="0" presStyleCnt="4" custScaleX="274122" custLinFactNeighborX="-3685" custLinFactNeighborY="-9839">
        <dgm:presLayoutVars>
          <dgm:chMax val="1"/>
          <dgm:bulletEnabled val="1"/>
        </dgm:presLayoutVars>
      </dgm:prSet>
      <dgm:spPr/>
      <dgm:t>
        <a:bodyPr/>
        <a:lstStyle/>
        <a:p>
          <a:endParaRPr lang="ru-RU"/>
        </a:p>
      </dgm:t>
    </dgm:pt>
    <dgm:pt modelId="{5744DAC7-AE87-4C0E-9F80-1C2FCA75BE63}" type="pres">
      <dgm:prSet presAssocID="{0907D0A9-BE99-4727-83BD-10819EFDD017}" presName="sp" presStyleCnt="0"/>
      <dgm:spPr/>
    </dgm:pt>
    <dgm:pt modelId="{BB02745B-F40C-4CD7-9675-63039E69C932}" type="pres">
      <dgm:prSet presAssocID="{530EC71A-01FA-40C0-9C7F-A9F164E96586}" presName="linNode" presStyleCnt="0"/>
      <dgm:spPr/>
    </dgm:pt>
    <dgm:pt modelId="{BF201EC7-606C-46D4-B788-D3D31A2248CC}" type="pres">
      <dgm:prSet presAssocID="{530EC71A-01FA-40C0-9C7F-A9F164E96586}" presName="parentText" presStyleLbl="node1" presStyleIdx="1" presStyleCnt="4" custScaleX="274122" custLinFactNeighborX="1246">
        <dgm:presLayoutVars>
          <dgm:chMax val="1"/>
          <dgm:bulletEnabled val="1"/>
        </dgm:presLayoutVars>
      </dgm:prSet>
      <dgm:spPr/>
      <dgm:t>
        <a:bodyPr/>
        <a:lstStyle/>
        <a:p>
          <a:endParaRPr lang="ru-RU"/>
        </a:p>
      </dgm:t>
    </dgm:pt>
    <dgm:pt modelId="{F4D386B5-9482-400B-BDC4-B74F8D91DCC4}" type="pres">
      <dgm:prSet presAssocID="{E44BB654-8DE7-448A-901B-B41DA97B1426}" presName="sp" presStyleCnt="0"/>
      <dgm:spPr/>
    </dgm:pt>
    <dgm:pt modelId="{CBBB5742-7637-4002-9732-9BEB905A4E17}" type="pres">
      <dgm:prSet presAssocID="{8E644C56-CC20-43D9-9B0F-A0185058D90A}" presName="linNode" presStyleCnt="0"/>
      <dgm:spPr/>
    </dgm:pt>
    <dgm:pt modelId="{9C13F0E5-11F6-4603-B550-E72B770F9BE7}" type="pres">
      <dgm:prSet presAssocID="{8E644C56-CC20-43D9-9B0F-A0185058D90A}" presName="parentText" presStyleLbl="node1" presStyleIdx="2" presStyleCnt="4" custScaleX="277778">
        <dgm:presLayoutVars>
          <dgm:chMax val="1"/>
          <dgm:bulletEnabled val="1"/>
        </dgm:presLayoutVars>
      </dgm:prSet>
      <dgm:spPr/>
      <dgm:t>
        <a:bodyPr/>
        <a:lstStyle/>
        <a:p>
          <a:endParaRPr lang="ru-RU"/>
        </a:p>
      </dgm:t>
    </dgm:pt>
    <dgm:pt modelId="{C3568200-0739-422B-A5C5-C1013A66EBB0}" type="pres">
      <dgm:prSet presAssocID="{5F3AC580-3703-494F-BA70-50FA3ECAB7FD}" presName="sp" presStyleCnt="0"/>
      <dgm:spPr/>
    </dgm:pt>
    <dgm:pt modelId="{B012D516-F5EA-49D3-84DE-8272823199A2}" type="pres">
      <dgm:prSet presAssocID="{89D8C110-A890-4112-B344-4BCBE0F6AAB6}" presName="linNode" presStyleCnt="0"/>
      <dgm:spPr/>
    </dgm:pt>
    <dgm:pt modelId="{B98C2578-3D0A-45D5-A91F-F82584A94001}" type="pres">
      <dgm:prSet presAssocID="{89D8C110-A890-4112-B344-4BCBE0F6AAB6}" presName="parentText" presStyleLbl="node1" presStyleIdx="3" presStyleCnt="4" custScaleX="277778">
        <dgm:presLayoutVars>
          <dgm:chMax val="1"/>
          <dgm:bulletEnabled val="1"/>
        </dgm:presLayoutVars>
      </dgm:prSet>
      <dgm:spPr/>
      <dgm:t>
        <a:bodyPr/>
        <a:lstStyle/>
        <a:p>
          <a:endParaRPr lang="ru-RU"/>
        </a:p>
      </dgm:t>
    </dgm:pt>
  </dgm:ptLst>
  <dgm:cxnLst>
    <dgm:cxn modelId="{87C29A70-D2F9-4895-90C5-D3B64BC9D49D}" type="presOf" srcId="{8E644C56-CC20-43D9-9B0F-A0185058D90A}" destId="{9C13F0E5-11F6-4603-B550-E72B770F9BE7}" srcOrd="0" destOrd="0" presId="urn:microsoft.com/office/officeart/2005/8/layout/vList5"/>
    <dgm:cxn modelId="{654DDE91-98AB-46DF-BC15-11EFD5CB76A6}" srcId="{A166B37E-9EA5-4B36-9A39-D5DE0687A36E}" destId="{8E644C56-CC20-43D9-9B0F-A0185058D90A}" srcOrd="2" destOrd="0" parTransId="{3D9959C5-F491-4F61-86AB-0D30635E4ED1}" sibTransId="{5F3AC580-3703-494F-BA70-50FA3ECAB7FD}"/>
    <dgm:cxn modelId="{E652CDC7-7C90-41AE-B483-74F6E874369B}" type="presOf" srcId="{530EC71A-01FA-40C0-9C7F-A9F164E96586}" destId="{BF201EC7-606C-46D4-B788-D3D31A2248CC}" srcOrd="0" destOrd="0" presId="urn:microsoft.com/office/officeart/2005/8/layout/vList5"/>
    <dgm:cxn modelId="{B529B9C0-87D9-4EB3-A27E-834B48D0170B}" type="presOf" srcId="{89D8C110-A890-4112-B344-4BCBE0F6AAB6}" destId="{B98C2578-3D0A-45D5-A91F-F82584A94001}" srcOrd="0" destOrd="0" presId="urn:microsoft.com/office/officeart/2005/8/layout/vList5"/>
    <dgm:cxn modelId="{6AFB34A4-8D12-4023-BD8C-BA039A66D7AF}" srcId="{A166B37E-9EA5-4B36-9A39-D5DE0687A36E}" destId="{4091662A-A231-426E-97CF-6ED720298162}" srcOrd="0" destOrd="0" parTransId="{FCE4DDF1-89EB-460A-8710-80860FAF868F}" sibTransId="{0907D0A9-BE99-4727-83BD-10819EFDD017}"/>
    <dgm:cxn modelId="{926C0A7C-C010-417A-8B58-C57200544F02}" srcId="{A166B37E-9EA5-4B36-9A39-D5DE0687A36E}" destId="{89D8C110-A890-4112-B344-4BCBE0F6AAB6}" srcOrd="3" destOrd="0" parTransId="{5DA50765-0072-4867-88E0-05975C0FA83B}" sibTransId="{AB6BF1FA-EF37-49EC-B41F-B61C0841F0FB}"/>
    <dgm:cxn modelId="{B4ADF6F8-94A3-4E0E-A163-B7E5213A25AB}" srcId="{A166B37E-9EA5-4B36-9A39-D5DE0687A36E}" destId="{530EC71A-01FA-40C0-9C7F-A9F164E96586}" srcOrd="1" destOrd="0" parTransId="{5B09219C-963B-46B8-905C-236840EFDE81}" sibTransId="{E44BB654-8DE7-448A-901B-B41DA97B1426}"/>
    <dgm:cxn modelId="{6BA2C0B8-7D17-4D92-8792-A2D1C55CC97B}" type="presOf" srcId="{4091662A-A231-426E-97CF-6ED720298162}" destId="{18B5FAEA-071D-481D-BAFC-CC315A19CE15}" srcOrd="0" destOrd="0" presId="urn:microsoft.com/office/officeart/2005/8/layout/vList5"/>
    <dgm:cxn modelId="{FEB1E3F2-A080-4386-9B3C-37D8B926FD8D}" type="presOf" srcId="{A166B37E-9EA5-4B36-9A39-D5DE0687A36E}" destId="{17C40159-5595-46D8-8E0D-9D8AC11F4E16}" srcOrd="0" destOrd="0" presId="urn:microsoft.com/office/officeart/2005/8/layout/vList5"/>
    <dgm:cxn modelId="{B1BB2F24-04CE-4A83-ADE2-EFFCA9DD2A12}" type="presParOf" srcId="{17C40159-5595-46D8-8E0D-9D8AC11F4E16}" destId="{D1F05981-FE4A-4B52-B062-4A77AEEC148A}" srcOrd="0" destOrd="0" presId="urn:microsoft.com/office/officeart/2005/8/layout/vList5"/>
    <dgm:cxn modelId="{B2565B6C-B438-468E-98B2-97143CF1C38D}" type="presParOf" srcId="{D1F05981-FE4A-4B52-B062-4A77AEEC148A}" destId="{18B5FAEA-071D-481D-BAFC-CC315A19CE15}" srcOrd="0" destOrd="0" presId="urn:microsoft.com/office/officeart/2005/8/layout/vList5"/>
    <dgm:cxn modelId="{218336EF-BB6C-4A24-A738-0756D76A39D8}" type="presParOf" srcId="{17C40159-5595-46D8-8E0D-9D8AC11F4E16}" destId="{5744DAC7-AE87-4C0E-9F80-1C2FCA75BE63}" srcOrd="1" destOrd="0" presId="urn:microsoft.com/office/officeart/2005/8/layout/vList5"/>
    <dgm:cxn modelId="{4F8D5B86-6CF0-4176-9A9A-D0433D76BD47}" type="presParOf" srcId="{17C40159-5595-46D8-8E0D-9D8AC11F4E16}" destId="{BB02745B-F40C-4CD7-9675-63039E69C932}" srcOrd="2" destOrd="0" presId="urn:microsoft.com/office/officeart/2005/8/layout/vList5"/>
    <dgm:cxn modelId="{30243C0F-5556-499E-8485-0328989EF913}" type="presParOf" srcId="{BB02745B-F40C-4CD7-9675-63039E69C932}" destId="{BF201EC7-606C-46D4-B788-D3D31A2248CC}" srcOrd="0" destOrd="0" presId="urn:microsoft.com/office/officeart/2005/8/layout/vList5"/>
    <dgm:cxn modelId="{4496272A-0D05-4B59-81F6-B3C2ADEC4A5A}" type="presParOf" srcId="{17C40159-5595-46D8-8E0D-9D8AC11F4E16}" destId="{F4D386B5-9482-400B-BDC4-B74F8D91DCC4}" srcOrd="3" destOrd="0" presId="urn:microsoft.com/office/officeart/2005/8/layout/vList5"/>
    <dgm:cxn modelId="{70BE184E-B30F-430E-B908-94D78520AA0B}" type="presParOf" srcId="{17C40159-5595-46D8-8E0D-9D8AC11F4E16}" destId="{CBBB5742-7637-4002-9732-9BEB905A4E17}" srcOrd="4" destOrd="0" presId="urn:microsoft.com/office/officeart/2005/8/layout/vList5"/>
    <dgm:cxn modelId="{9F1B4346-E038-45CB-B804-1B03F8EC03B0}" type="presParOf" srcId="{CBBB5742-7637-4002-9732-9BEB905A4E17}" destId="{9C13F0E5-11F6-4603-B550-E72B770F9BE7}" srcOrd="0" destOrd="0" presId="urn:microsoft.com/office/officeart/2005/8/layout/vList5"/>
    <dgm:cxn modelId="{F87EA8CB-90E9-4D49-BCFC-5A19CDF99837}" type="presParOf" srcId="{17C40159-5595-46D8-8E0D-9D8AC11F4E16}" destId="{C3568200-0739-422B-A5C5-C1013A66EBB0}" srcOrd="5" destOrd="0" presId="urn:microsoft.com/office/officeart/2005/8/layout/vList5"/>
    <dgm:cxn modelId="{9DADF3D1-0875-47DA-B5F4-ED8C20BBC1E6}" type="presParOf" srcId="{17C40159-5595-46D8-8E0D-9D8AC11F4E16}" destId="{B012D516-F5EA-49D3-84DE-8272823199A2}" srcOrd="6" destOrd="0" presId="urn:microsoft.com/office/officeart/2005/8/layout/vList5"/>
    <dgm:cxn modelId="{133F9D1B-102F-4651-933F-41D2A74C2ECC}" type="presParOf" srcId="{B012D516-F5EA-49D3-84DE-8272823199A2}" destId="{B98C2578-3D0A-45D5-A91F-F82584A94001}"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02308-0052-408C-80CD-8A4B8FF54E2F}">
      <dsp:nvSpPr>
        <dsp:cNvPr id="0" name=""/>
        <dsp:cNvSpPr/>
      </dsp:nvSpPr>
      <dsp:spPr>
        <a:xfrm>
          <a:off x="1793285" y="2249237"/>
          <a:ext cx="560689" cy="1068387"/>
        </a:xfrm>
        <a:custGeom>
          <a:avLst/>
          <a:gdLst/>
          <a:ahLst/>
          <a:cxnLst/>
          <a:rect l="0" t="0" r="0" b="0"/>
          <a:pathLst>
            <a:path>
              <a:moveTo>
                <a:pt x="0" y="0"/>
              </a:moveTo>
              <a:lnTo>
                <a:pt x="280344" y="0"/>
              </a:lnTo>
              <a:lnTo>
                <a:pt x="280344" y="1068387"/>
              </a:lnTo>
              <a:lnTo>
                <a:pt x="560689" y="106838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043466" y="2753266"/>
        <a:ext cx="60328" cy="60328"/>
      </dsp:txXfrm>
    </dsp:sp>
    <dsp:sp modelId="{B894F8C1-EC1E-4548-9253-959EE882A6DA}">
      <dsp:nvSpPr>
        <dsp:cNvPr id="0" name=""/>
        <dsp:cNvSpPr/>
      </dsp:nvSpPr>
      <dsp:spPr>
        <a:xfrm>
          <a:off x="1793285" y="2203516"/>
          <a:ext cx="524581" cy="91440"/>
        </a:xfrm>
        <a:custGeom>
          <a:avLst/>
          <a:gdLst/>
          <a:ahLst/>
          <a:cxnLst/>
          <a:rect l="0" t="0" r="0" b="0"/>
          <a:pathLst>
            <a:path>
              <a:moveTo>
                <a:pt x="0" y="45720"/>
              </a:moveTo>
              <a:lnTo>
                <a:pt x="524581" y="457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042461" y="2236122"/>
        <a:ext cx="26229" cy="26229"/>
      </dsp:txXfrm>
    </dsp:sp>
    <dsp:sp modelId="{EB1075BD-B437-491B-9AC8-016E78F228A3}">
      <dsp:nvSpPr>
        <dsp:cNvPr id="0" name=""/>
        <dsp:cNvSpPr/>
      </dsp:nvSpPr>
      <dsp:spPr>
        <a:xfrm>
          <a:off x="1793285" y="1180849"/>
          <a:ext cx="560689" cy="1068387"/>
        </a:xfrm>
        <a:custGeom>
          <a:avLst/>
          <a:gdLst/>
          <a:ahLst/>
          <a:cxnLst/>
          <a:rect l="0" t="0" r="0" b="0"/>
          <a:pathLst>
            <a:path>
              <a:moveTo>
                <a:pt x="0" y="1068387"/>
              </a:moveTo>
              <a:lnTo>
                <a:pt x="280344" y="1068387"/>
              </a:lnTo>
              <a:lnTo>
                <a:pt x="280344" y="0"/>
              </a:lnTo>
              <a:lnTo>
                <a:pt x="560689"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043466" y="1684878"/>
        <a:ext cx="60328" cy="60328"/>
      </dsp:txXfrm>
    </dsp:sp>
    <dsp:sp modelId="{218ABCA8-E331-47F2-AD1C-DF77A2247349}">
      <dsp:nvSpPr>
        <dsp:cNvPr id="0" name=""/>
        <dsp:cNvSpPr/>
      </dsp:nvSpPr>
      <dsp:spPr>
        <a:xfrm rot="16200000">
          <a:off x="-883306" y="1821881"/>
          <a:ext cx="4498474" cy="85471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Financial Law System of the Russian Federation</a:t>
          </a:r>
          <a:endParaRPr lang="ru-RU" sz="2900" kern="1200" dirty="0"/>
        </a:p>
      </dsp:txBody>
      <dsp:txXfrm>
        <a:off x="-883306" y="1821881"/>
        <a:ext cx="4498474" cy="854710"/>
      </dsp:txXfrm>
    </dsp:sp>
    <dsp:sp modelId="{CD18F06C-F959-410D-9EDA-547B1713D9AC}">
      <dsp:nvSpPr>
        <dsp:cNvPr id="0" name=""/>
        <dsp:cNvSpPr/>
      </dsp:nvSpPr>
      <dsp:spPr>
        <a:xfrm>
          <a:off x="2353975" y="753494"/>
          <a:ext cx="2803448" cy="854710"/>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General part</a:t>
          </a:r>
          <a:endParaRPr lang="ru-RU" sz="2900" kern="1200" dirty="0"/>
        </a:p>
      </dsp:txBody>
      <dsp:txXfrm>
        <a:off x="2353975" y="753494"/>
        <a:ext cx="2803448" cy="854710"/>
      </dsp:txXfrm>
    </dsp:sp>
    <dsp:sp modelId="{7889F9FB-D55E-4372-96C4-72E73DDCDB0E}">
      <dsp:nvSpPr>
        <dsp:cNvPr id="0" name=""/>
        <dsp:cNvSpPr/>
      </dsp:nvSpPr>
      <dsp:spPr>
        <a:xfrm>
          <a:off x="2317867" y="1821881"/>
          <a:ext cx="2803448" cy="854710"/>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Special part</a:t>
          </a:r>
          <a:endParaRPr lang="ru-RU" sz="2900" kern="1200" dirty="0"/>
        </a:p>
      </dsp:txBody>
      <dsp:txXfrm>
        <a:off x="2317867" y="1821881"/>
        <a:ext cx="2803448" cy="854710"/>
      </dsp:txXfrm>
    </dsp:sp>
    <dsp:sp modelId="{D0A8B1E6-7AF2-4435-9F5F-E004B2345DEA}">
      <dsp:nvSpPr>
        <dsp:cNvPr id="0" name=""/>
        <dsp:cNvSpPr/>
      </dsp:nvSpPr>
      <dsp:spPr>
        <a:xfrm>
          <a:off x="2353975" y="2890269"/>
          <a:ext cx="2803448" cy="854710"/>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Specific</a:t>
          </a:r>
          <a:r>
            <a:rPr lang="ru-RU" sz="2900" kern="1200" dirty="0" smtClean="0"/>
            <a:t> </a:t>
          </a:r>
          <a:r>
            <a:rPr lang="en-US" sz="2900" kern="1200" dirty="0" smtClean="0"/>
            <a:t>part</a:t>
          </a:r>
          <a:endParaRPr lang="ru-RU" sz="2900" kern="1200" dirty="0"/>
        </a:p>
      </dsp:txBody>
      <dsp:txXfrm>
        <a:off x="2353975" y="2890269"/>
        <a:ext cx="2803448" cy="854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5FAEA-071D-481D-BAFC-CC315A19CE15}">
      <dsp:nvSpPr>
        <dsp:cNvPr id="0" name=""/>
        <dsp:cNvSpPr/>
      </dsp:nvSpPr>
      <dsp:spPr>
        <a:xfrm>
          <a:off x="0" y="0"/>
          <a:ext cx="7943194" cy="978296"/>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latin typeface="Verdana" panose="020B0604030504040204" pitchFamily="34" charset="0"/>
              <a:ea typeface="Verdana" panose="020B0604030504040204" pitchFamily="34" charset="0"/>
              <a:cs typeface="Verdana" panose="020B0604030504040204" pitchFamily="34" charset="0"/>
            </a:rPr>
            <a:t>General</a:t>
          </a:r>
          <a:r>
            <a:rPr lang="en-US" sz="1200" b="0" kern="1200" dirty="0" smtClean="0">
              <a:latin typeface="Verdana" panose="020B0604030504040204" pitchFamily="34" charset="0"/>
              <a:ea typeface="Verdana" panose="020B0604030504040204" pitchFamily="34" charset="0"/>
              <a:cs typeface="Verdana" panose="020B0604030504040204" pitchFamily="34" charset="0"/>
            </a:rPr>
            <a:t>: state and municipal budgets regulated at the legislative level,</a:t>
          </a:r>
          <a:endParaRPr lang="ru-RU" sz="1200" b="0" kern="1200" dirty="0">
            <a:latin typeface="Verdana" panose="020B0604030504040204" pitchFamily="34" charset="0"/>
            <a:ea typeface="Verdana" panose="020B0604030504040204" pitchFamily="34" charset="0"/>
            <a:cs typeface="Verdana" panose="020B0604030504040204" pitchFamily="34" charset="0"/>
          </a:endParaRPr>
        </a:p>
      </dsp:txBody>
      <dsp:txXfrm>
        <a:off x="47756" y="47756"/>
        <a:ext cx="7847682" cy="882784"/>
      </dsp:txXfrm>
    </dsp:sp>
    <dsp:sp modelId="{BF201EC7-606C-46D4-B788-D3D31A2248CC}">
      <dsp:nvSpPr>
        <dsp:cNvPr id="0" name=""/>
        <dsp:cNvSpPr/>
      </dsp:nvSpPr>
      <dsp:spPr>
        <a:xfrm>
          <a:off x="40032" y="1029245"/>
          <a:ext cx="7943194" cy="978296"/>
        </a:xfrm>
        <a:prstGeom prst="roundRect">
          <a:avLst/>
        </a:prstGeom>
        <a:gradFill rotWithShape="0">
          <a:gsLst>
            <a:gs pos="0">
              <a:schemeClr val="accent4">
                <a:hueOff val="3465231"/>
                <a:satOff val="-15989"/>
                <a:lumOff val="588"/>
                <a:alphaOff val="0"/>
                <a:lumMod val="110000"/>
                <a:satMod val="105000"/>
                <a:tint val="67000"/>
              </a:schemeClr>
            </a:gs>
            <a:gs pos="50000">
              <a:schemeClr val="accent4">
                <a:hueOff val="3465231"/>
                <a:satOff val="-15989"/>
                <a:lumOff val="588"/>
                <a:alphaOff val="0"/>
                <a:lumMod val="105000"/>
                <a:satMod val="103000"/>
                <a:tint val="73000"/>
              </a:schemeClr>
            </a:gs>
            <a:gs pos="100000">
              <a:schemeClr val="accent4">
                <a:hueOff val="3465231"/>
                <a:satOff val="-15989"/>
                <a:lumOff val="5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latin typeface="Verdana" panose="020B0604030504040204" pitchFamily="34" charset="0"/>
              <a:ea typeface="Verdana" panose="020B0604030504040204" pitchFamily="34" charset="0"/>
              <a:cs typeface="Verdana" panose="020B0604030504040204" pitchFamily="34" charset="0"/>
            </a:rPr>
            <a:t>General special </a:t>
          </a:r>
          <a:r>
            <a:rPr lang="en-US" sz="1200" b="0" kern="1200" dirty="0" smtClean="0">
              <a:latin typeface="Verdana" panose="020B0604030504040204" pitchFamily="34" charset="0"/>
              <a:ea typeface="Verdana" panose="020B0604030504040204" pitchFamily="34" charset="0"/>
              <a:cs typeface="Verdana" panose="020B0604030504040204" pitchFamily="34" charset="0"/>
            </a:rPr>
            <a:t>purposes (it is important to fix and specify the legal status of the National Welfare Fund, the income of the Central Bank of the Russian Federation),</a:t>
          </a:r>
          <a:endParaRPr lang="ru-RU" sz="1200" b="0" kern="1200" dirty="0">
            <a:latin typeface="Verdana" panose="020B0604030504040204" pitchFamily="34" charset="0"/>
            <a:ea typeface="Verdana" panose="020B0604030504040204" pitchFamily="34" charset="0"/>
            <a:cs typeface="Verdana" panose="020B0604030504040204" pitchFamily="34" charset="0"/>
          </a:endParaRPr>
        </a:p>
      </dsp:txBody>
      <dsp:txXfrm>
        <a:off x="87788" y="1077001"/>
        <a:ext cx="7847682" cy="882784"/>
      </dsp:txXfrm>
    </dsp:sp>
    <dsp:sp modelId="{9C13F0E5-11F6-4603-B550-E72B770F9BE7}">
      <dsp:nvSpPr>
        <dsp:cNvPr id="0" name=""/>
        <dsp:cNvSpPr/>
      </dsp:nvSpPr>
      <dsp:spPr>
        <a:xfrm>
          <a:off x="3927" y="2056457"/>
          <a:ext cx="8041272" cy="978296"/>
        </a:xfrm>
        <a:prstGeom prst="roundRect">
          <a:avLst/>
        </a:prstGeom>
        <a:gradFill rotWithShape="0">
          <a:gsLst>
            <a:gs pos="0">
              <a:schemeClr val="accent4">
                <a:hueOff val="6930462"/>
                <a:satOff val="-31979"/>
                <a:lumOff val="1177"/>
                <a:alphaOff val="0"/>
                <a:lumMod val="110000"/>
                <a:satMod val="105000"/>
                <a:tint val="67000"/>
              </a:schemeClr>
            </a:gs>
            <a:gs pos="50000">
              <a:schemeClr val="accent4">
                <a:hueOff val="6930462"/>
                <a:satOff val="-31979"/>
                <a:lumOff val="1177"/>
                <a:alphaOff val="0"/>
                <a:lumMod val="105000"/>
                <a:satMod val="103000"/>
                <a:tint val="73000"/>
              </a:schemeClr>
            </a:gs>
            <a:gs pos="100000">
              <a:schemeClr val="accent4">
                <a:hueOff val="6930462"/>
                <a:satOff val="-31979"/>
                <a:lumOff val="117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latin typeface="Verdana" panose="020B0604030504040204" pitchFamily="34" charset="0"/>
              <a:ea typeface="Verdana" panose="020B0604030504040204" pitchFamily="34" charset="0"/>
              <a:cs typeface="Verdana" panose="020B0604030504040204" pitchFamily="34" charset="0"/>
            </a:rPr>
            <a:t>Industry funds</a:t>
          </a:r>
          <a:r>
            <a:rPr lang="en-US" sz="1200" b="0" kern="1200" dirty="0" smtClean="0">
              <a:latin typeface="Verdana" panose="020B0604030504040204" pitchFamily="34" charset="0"/>
              <a:ea typeface="Verdana" panose="020B0604030504040204" pitchFamily="34" charset="0"/>
              <a:cs typeface="Verdana" panose="020B0604030504040204" pitchFamily="34" charset="0"/>
            </a:rPr>
            <a:t> intended for management in a certain area, for example, in the field of economics (it is required to specify the legal status of funds of funds transferred to trust management (the Russian Direct Investment Fund, the Russian Fund for the Development of Information Technologies, the fund under the management of the State Corporation "Russian Highways", PJSC "Special Economic Zones")</a:t>
          </a:r>
          <a:endParaRPr lang="ru-RU" sz="1200" b="0" kern="1200" dirty="0">
            <a:latin typeface="Verdana" panose="020B0604030504040204" pitchFamily="34" charset="0"/>
            <a:ea typeface="Verdana" panose="020B0604030504040204" pitchFamily="34" charset="0"/>
            <a:cs typeface="Verdana" panose="020B0604030504040204" pitchFamily="34" charset="0"/>
          </a:endParaRPr>
        </a:p>
      </dsp:txBody>
      <dsp:txXfrm>
        <a:off x="51683" y="2104213"/>
        <a:ext cx="7945760" cy="882784"/>
      </dsp:txXfrm>
    </dsp:sp>
    <dsp:sp modelId="{B98C2578-3D0A-45D5-A91F-F82584A94001}">
      <dsp:nvSpPr>
        <dsp:cNvPr id="0" name=""/>
        <dsp:cNvSpPr/>
      </dsp:nvSpPr>
      <dsp:spPr>
        <a:xfrm>
          <a:off x="3927" y="3083669"/>
          <a:ext cx="8041272" cy="978296"/>
        </a:xfrm>
        <a:prstGeom prst="roundRect">
          <a:avLst/>
        </a:prstGeom>
        <a:gradFill rotWithShape="0">
          <a:gsLst>
            <a:gs pos="0">
              <a:schemeClr val="accent4">
                <a:hueOff val="10395693"/>
                <a:satOff val="-47968"/>
                <a:lumOff val="1765"/>
                <a:alphaOff val="0"/>
                <a:lumMod val="110000"/>
                <a:satMod val="105000"/>
                <a:tint val="67000"/>
              </a:schemeClr>
            </a:gs>
            <a:gs pos="50000">
              <a:schemeClr val="accent4">
                <a:hueOff val="10395693"/>
                <a:satOff val="-47968"/>
                <a:lumOff val="1765"/>
                <a:alphaOff val="0"/>
                <a:lumMod val="105000"/>
                <a:satMod val="103000"/>
                <a:tint val="73000"/>
              </a:schemeClr>
            </a:gs>
            <a:gs pos="100000">
              <a:schemeClr val="accent4">
                <a:hueOff val="10395693"/>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latin typeface="Verdana" panose="020B0604030504040204" pitchFamily="34" charset="0"/>
              <a:ea typeface="Verdana" panose="020B0604030504040204" pitchFamily="34" charset="0"/>
              <a:cs typeface="Verdana" panose="020B0604030504040204" pitchFamily="34" charset="0"/>
            </a:rPr>
            <a:t>Created for the purpose of protecting </a:t>
          </a:r>
          <a:r>
            <a:rPr lang="en-US" sz="1200" b="0" kern="1200" dirty="0" smtClean="0">
              <a:latin typeface="Verdana" panose="020B0604030504040204" pitchFamily="34" charset="0"/>
              <a:ea typeface="Verdana" panose="020B0604030504040204" pitchFamily="34" charset="0"/>
              <a:cs typeface="Verdana" panose="020B0604030504040204" pitchFamily="34" charset="0"/>
            </a:rPr>
            <a:t>and ensuring private interests (depositors, investors, policyholders, etc., for example, formed by the Bank of Russia FKBS, FKSS, compensation funds of the State Corporation "Agency for Deposit Insurance of Individuals", guarantee and compensation funds of the SRO ANO RSA, NSSO, etc.), the common feature of which is, among other things, autonomous legal regulation, separated from civil law.</a:t>
          </a:r>
          <a:endParaRPr lang="ru-RU" sz="1200" b="0" kern="1200" dirty="0">
            <a:latin typeface="Verdana" panose="020B0604030504040204" pitchFamily="34" charset="0"/>
            <a:ea typeface="Verdana" panose="020B0604030504040204" pitchFamily="34" charset="0"/>
            <a:cs typeface="Verdana" panose="020B0604030504040204" pitchFamily="34" charset="0"/>
          </a:endParaRPr>
        </a:p>
      </dsp:txBody>
      <dsp:txXfrm>
        <a:off x="51683" y="3131425"/>
        <a:ext cx="7945760" cy="88278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t>‹#›</a:t>
            </a:fld>
            <a:endParaRPr lang="en-US"/>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t>6/15/2021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t>‹#›</a:t>
            </a:fld>
            <a:endParaRPr lang="en-US"/>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552" y="2346157"/>
            <a:ext cx="7910980" cy="1303523"/>
          </a:xfrm>
        </p:spPr>
        <p:style>
          <a:lnRef idx="0">
            <a:schemeClr val="accent4"/>
          </a:lnRef>
          <a:fillRef idx="3">
            <a:schemeClr val="accent4"/>
          </a:fillRef>
          <a:effectRef idx="3">
            <a:schemeClr val="accent4"/>
          </a:effectRef>
          <a:fontRef idx="minor">
            <a:schemeClr val="lt1"/>
          </a:fontRef>
        </p:style>
        <p:txBody>
          <a:bodyPr>
            <a:normAutofit/>
          </a:bodyPr>
          <a:lstStyle/>
          <a:p>
            <a:r>
              <a:rPr lang="en-US" sz="4400" b="1" dirty="0">
                <a:solidFill>
                  <a:srgbClr val="111E31"/>
                </a:solidFill>
                <a:latin typeface="+mn-lt"/>
              </a:rPr>
              <a:t>Public finance as a central element of financial law</a:t>
            </a:r>
            <a:endParaRPr lang="en-US" sz="4400" b="1" dirty="0">
              <a:solidFill>
                <a:srgbClr val="111E31"/>
              </a:solidFill>
              <a:latin typeface="+mn-lt"/>
            </a:endParaRPr>
          </a:p>
        </p:txBody>
      </p:sp>
      <p:sp>
        <p:nvSpPr>
          <p:cNvPr id="3" name="Subtitle 2"/>
          <p:cNvSpPr>
            <a:spLocks noGrp="1"/>
          </p:cNvSpPr>
          <p:nvPr>
            <p:ph type="subTitle" idx="1"/>
          </p:nvPr>
        </p:nvSpPr>
        <p:spPr>
          <a:xfrm>
            <a:off x="626363" y="5202238"/>
            <a:ext cx="8325131" cy="1655762"/>
          </a:xfrm>
        </p:spPr>
        <p:txBody>
          <a:bodyPr/>
          <a:lstStyle/>
          <a:p>
            <a:pPr algn="r"/>
            <a:r>
              <a:rPr lang="en-US" b="1" dirty="0" smtClean="0">
                <a:latin typeface="Verdana" panose="020B0604030504040204" pitchFamily="34" charset="0"/>
                <a:ea typeface="Verdana" panose="020B0604030504040204" pitchFamily="34" charset="0"/>
                <a:cs typeface="Verdana" panose="020B0604030504040204" pitchFamily="34" charset="0"/>
              </a:rPr>
              <a:t>     </a:t>
            </a:r>
            <a:r>
              <a:rPr lang="en-US" b="1" dirty="0" err="1" smtClean="0">
                <a:latin typeface="Verdana" panose="020B0604030504040204" pitchFamily="34" charset="0"/>
                <a:ea typeface="Verdana" panose="020B0604030504040204" pitchFamily="34" charset="0"/>
                <a:cs typeface="Verdana" panose="020B0604030504040204" pitchFamily="34" charset="0"/>
              </a:rPr>
              <a:t>Kolesnikov</a:t>
            </a:r>
            <a:r>
              <a:rPr lang="en-US" b="1" dirty="0" smtClean="0">
                <a:latin typeface="Verdana" panose="020B0604030504040204" pitchFamily="34" charset="0"/>
                <a:ea typeface="Verdana" panose="020B0604030504040204" pitchFamily="34" charset="0"/>
                <a:cs typeface="Verdana" panose="020B0604030504040204" pitchFamily="34" charset="0"/>
              </a:rPr>
              <a:t> </a:t>
            </a:r>
            <a:r>
              <a:rPr lang="en-US" b="1" dirty="0" err="1">
                <a:latin typeface="Verdana" panose="020B0604030504040204" pitchFamily="34" charset="0"/>
                <a:ea typeface="Verdana" panose="020B0604030504040204" pitchFamily="34" charset="0"/>
                <a:cs typeface="Verdana" panose="020B0604030504040204" pitchFamily="34" charset="0"/>
              </a:rPr>
              <a:t>Yuriy</a:t>
            </a:r>
            <a:r>
              <a:rPr lang="en-US" dirty="0">
                <a:latin typeface="Verdana" panose="020B0604030504040204" pitchFamily="34" charset="0"/>
                <a:ea typeface="Verdana" panose="020B0604030504040204" pitchFamily="34" charset="0"/>
                <a:cs typeface="Verdana" panose="020B0604030504040204" pitchFamily="34" charset="0"/>
              </a:rPr>
              <a:t>  </a:t>
            </a:r>
            <a:endParaRPr lang="en-US" dirty="0">
              <a:latin typeface="Verdana" panose="020B0604030504040204" pitchFamily="34" charset="0"/>
              <a:ea typeface="Verdana" panose="020B0604030504040204" pitchFamily="34" charset="0"/>
              <a:cs typeface="Verdana" panose="020B0604030504040204" pitchFamily="34" charset="0"/>
            </a:endParaRPr>
          </a:p>
          <a:p>
            <a:pPr algn="r">
              <a:lnSpc>
                <a:spcPct val="100000"/>
              </a:lnSpc>
              <a:spcBef>
                <a:spcPts val="0"/>
              </a:spcBef>
            </a:pPr>
            <a:r>
              <a:rPr lang="en-US" sz="1400" dirty="0" smtClean="0">
                <a:latin typeface="Verdana" panose="020B0604030504040204" pitchFamily="34" charset="0"/>
                <a:ea typeface="Verdana" panose="020B0604030504040204" pitchFamily="34" charset="0"/>
                <a:cs typeface="Verdana" panose="020B0604030504040204" pitchFamily="34" charset="0"/>
              </a:rPr>
              <a:t>Doctor </a:t>
            </a:r>
            <a:r>
              <a:rPr lang="en-US" sz="1400" dirty="0">
                <a:latin typeface="Verdana" panose="020B0604030504040204" pitchFamily="34" charset="0"/>
                <a:ea typeface="Verdana" panose="020B0604030504040204" pitchFamily="34" charset="0"/>
                <a:cs typeface="Verdana" panose="020B0604030504040204" pitchFamily="34" charset="0"/>
              </a:rPr>
              <a:t>of Law, Professor, </a:t>
            </a: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algn="r">
              <a:lnSpc>
                <a:spcPct val="100000"/>
              </a:lnSpc>
              <a:spcBef>
                <a:spcPts val="0"/>
              </a:spcBef>
            </a:pPr>
            <a:r>
              <a:rPr lang="en-US" sz="1400" dirty="0" smtClean="0">
                <a:latin typeface="Verdana" panose="020B0604030504040204" pitchFamily="34" charset="0"/>
                <a:ea typeface="Verdana" panose="020B0604030504040204" pitchFamily="34" charset="0"/>
                <a:cs typeface="Verdana" panose="020B0604030504040204" pitchFamily="34" charset="0"/>
              </a:rPr>
              <a:t>head </a:t>
            </a:r>
            <a:r>
              <a:rPr lang="en-US" sz="1400" dirty="0">
                <a:latin typeface="Verdana" panose="020B0604030504040204" pitchFamily="34" charset="0"/>
                <a:ea typeface="Verdana" panose="020B0604030504040204" pitchFamily="34" charset="0"/>
                <a:cs typeface="Verdana" panose="020B0604030504040204" pitchFamily="34" charset="0"/>
              </a:rPr>
              <a:t>of the Department of financial law of Southern Federal </a:t>
            </a:r>
            <a:r>
              <a:rPr lang="en-US" sz="1400" dirty="0" smtClean="0">
                <a:latin typeface="Verdana" panose="020B0604030504040204" pitchFamily="34" charset="0"/>
                <a:ea typeface="Verdana" panose="020B0604030504040204" pitchFamily="34" charset="0"/>
                <a:cs typeface="Verdana" panose="020B0604030504040204" pitchFamily="34" charset="0"/>
              </a:rPr>
              <a:t>University</a:t>
            </a:r>
            <a:endParaRPr lang="ru-RU" sz="1400" dirty="0">
              <a:latin typeface="Verdana" panose="020B0604030504040204" pitchFamily="34" charset="0"/>
              <a:ea typeface="Verdana" panose="020B0604030504040204" pitchFamily="34" charset="0"/>
              <a:cs typeface="Verdana" panose="020B0604030504040204" pitchFamily="34" charset="0"/>
            </a:endParaRPr>
          </a:p>
          <a:p>
            <a:endParaRPr lang="en-US" dirty="0">
              <a:solidFill>
                <a:srgbClr val="729F1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4" descr="Главная - Уголовное право и противодействие современной преступно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5065" y="69490"/>
            <a:ext cx="1068935" cy="10689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Южный федеральный университе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797"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320716" y="6211669"/>
            <a:ext cx="3260558" cy="646331"/>
          </a:xfrm>
          <a:prstGeom prst="rect">
            <a:avLst/>
          </a:prstGeom>
          <a:noFill/>
        </p:spPr>
        <p:txBody>
          <a:bodyPr wrap="square" rtlCol="0">
            <a:spAutoFit/>
          </a:bodyPr>
          <a:lstStyle/>
          <a:p>
            <a:pPr algn="ctr"/>
            <a:r>
              <a:rPr lang="en-US" i="1" dirty="0" smtClean="0"/>
              <a:t>Warsaw</a:t>
            </a:r>
          </a:p>
          <a:p>
            <a:pPr algn="ctr"/>
            <a:r>
              <a:rPr lang="en-US" i="1" dirty="0" smtClean="0"/>
              <a:t>2021</a:t>
            </a:r>
            <a:endParaRPr lang="ru-RU" i="1" dirty="0"/>
          </a:p>
        </p:txBody>
      </p:sp>
      <p:pic>
        <p:nvPicPr>
          <p:cNvPr id="8" name="Picture 2" descr="http://qrcoder.ru/code/?http%3A%2F%2Fkolesnikov.pro%2F&amp;4&am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319" y="4212127"/>
            <a:ext cx="1465801" cy="146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43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83878"/>
            <a:ext cx="7552944" cy="896209"/>
          </a:xfrm>
        </p:spPr>
        <p:txBody>
          <a:bodyPr>
            <a:normAutofit/>
          </a:bodyPr>
          <a:lstStyle/>
          <a:p>
            <a:r>
              <a:rPr lang="en-US" sz="20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Classification of Public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finance</a:t>
            </a:r>
            <a:endParaRPr lang="en-US" sz="2000" b="1" dirty="0">
              <a:solidFill>
                <a:schemeClr val="bg1"/>
              </a:solidFill>
            </a:endParaRPr>
          </a:p>
        </p:txBody>
      </p:sp>
      <p:pic>
        <p:nvPicPr>
          <p:cNvPr id="3"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40581" y="3124019"/>
            <a:ext cx="8520281" cy="769441"/>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Thanks for your </a:t>
            </a: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attention!</a:t>
            </a:r>
            <a:endParaRPr lang="ru-RU"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1768642" y="6292516"/>
            <a:ext cx="5546558" cy="369332"/>
          </a:xfrm>
          <a:prstGeom prst="rect">
            <a:avLst/>
          </a:prstGeom>
          <a:noFill/>
        </p:spPr>
        <p:txBody>
          <a:bodyPr wrap="square" rtlCol="0">
            <a:spAutoFit/>
          </a:bodyPr>
          <a:lstStyle/>
          <a:p>
            <a:pPr algn="ctr"/>
            <a:r>
              <a:rPr lang="en-US" b="1" i="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www.kolesnikov.pro</a:t>
            </a:r>
            <a:endParaRPr lang="ru-RU" b="1" i="1" dirty="0">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http://qrcoder.ru/code/?http%3A%2F%2Fkolesnikov.pro%2F&amp;4&am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568" y="4554489"/>
            <a:ext cx="1635676" cy="1635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69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a:spLocks noGrp="1"/>
          </p:cNvSpPr>
          <p:nvPr>
            <p:ph type="title"/>
          </p:nvPr>
        </p:nvSpPr>
        <p:spPr>
          <a:xfrm>
            <a:off x="1490472" y="183878"/>
            <a:ext cx="7552944" cy="896209"/>
          </a:xfrm>
        </p:spPr>
        <p:txBody>
          <a:bodyPr/>
          <a:lstStyle/>
          <a:p>
            <a:r>
              <a:rPr lang="en-US" b="1" i="1" dirty="0">
                <a:solidFill>
                  <a:schemeClr val="bg1"/>
                </a:solidFill>
                <a:latin typeface="Verdana" panose="020B0604030504040204" pitchFamily="34" charset="0"/>
                <a:ea typeface="Verdana" panose="020B0604030504040204" pitchFamily="34" charset="0"/>
                <a:cs typeface="Verdana" panose="020B0604030504040204" pitchFamily="34" charset="0"/>
              </a:rPr>
              <a:t>Financial law</a:t>
            </a:r>
            <a:endParaRPr lang="en-US" b="1" i="1" dirty="0">
              <a:solidFill>
                <a:schemeClr val="bg1"/>
              </a:solidFill>
            </a:endParaRPr>
          </a:p>
        </p:txBody>
      </p:sp>
      <p:sp>
        <p:nvSpPr>
          <p:cNvPr id="4" name="Прямоугольник 3"/>
          <p:cNvSpPr/>
          <p:nvPr/>
        </p:nvSpPr>
        <p:spPr>
          <a:xfrm>
            <a:off x="264695" y="2821867"/>
            <a:ext cx="8614610" cy="203132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just"/>
            <a:r>
              <a:rPr lang="en-US" dirty="0">
                <a:latin typeface="Verdana" panose="020B0604030504040204" pitchFamily="34" charset="0"/>
                <a:ea typeface="Verdana" panose="020B0604030504040204" pitchFamily="34" charset="0"/>
                <a:cs typeface="Verdana" panose="020B0604030504040204" pitchFamily="34" charset="0"/>
              </a:rPr>
              <a:t>Financial law is a set of legal norms regulating public relations that arise in the process of formation, distribution and use of monetary funds (financial resources) of the state and local self-government bodies necessary for the implementation of their tasks. Due to the fact that financial law extends to one of the areas of state activity, it is closely related to state (constitutional) and administrative law, which covers the organization and activities of the state as a whole.</a:t>
            </a:r>
            <a:endParaRPr lang="ru-RU"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9269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90472" y="183878"/>
            <a:ext cx="7552944" cy="896209"/>
          </a:xfrm>
        </p:spPr>
        <p:txBody>
          <a:bodyPr>
            <a:normAutofit/>
          </a:bodyPr>
          <a:lstStyle/>
          <a:p>
            <a:r>
              <a:rPr lang="en-US" sz="28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System of Financial </a:t>
            </a:r>
            <a:r>
              <a:rPr lang="en-US" sz="2800" b="1" i="1" dirty="0">
                <a:solidFill>
                  <a:schemeClr val="bg1"/>
                </a:solidFill>
                <a:latin typeface="Verdana" panose="020B0604030504040204" pitchFamily="34" charset="0"/>
                <a:ea typeface="Verdana" panose="020B0604030504040204" pitchFamily="34" charset="0"/>
                <a:cs typeface="Verdana" panose="020B0604030504040204" pitchFamily="34" charset="0"/>
              </a:rPr>
              <a:t>law</a:t>
            </a:r>
            <a:endParaRPr lang="en-US" sz="2800" b="1" i="1" dirty="0">
              <a:solidFill>
                <a:schemeClr val="bg1"/>
              </a:solidFill>
            </a:endParaRPr>
          </a:p>
        </p:txBody>
      </p:sp>
      <p:pic>
        <p:nvPicPr>
          <p:cNvPr id="5"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Схема 6"/>
          <p:cNvGraphicFramePr/>
          <p:nvPr>
            <p:extLst>
              <p:ext uri="{D42A27DB-BD31-4B8C-83A1-F6EECF244321}">
                <p14:modId xmlns:p14="http://schemas.microsoft.com/office/powerpoint/2010/main" val="1601342935"/>
              </p:ext>
            </p:extLst>
          </p:nvPr>
        </p:nvGraphicFramePr>
        <p:xfrm>
          <a:off x="1560095" y="1721853"/>
          <a:ext cx="6096000" cy="4498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1589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7356" y="2803358"/>
            <a:ext cx="8373979" cy="34163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Constitution </a:t>
            </a:r>
            <a:r>
              <a:rPr lang="en-US" dirty="0">
                <a:latin typeface="Verdana" panose="020B0604030504040204" pitchFamily="34" charset="0"/>
                <a:ea typeface="Verdana" panose="020B0604030504040204" pitchFamily="34" charset="0"/>
                <a:cs typeface="Verdana" panose="020B0604030504040204" pitchFamily="34" charset="0"/>
              </a:rPr>
              <a:t>of the Russian Federation</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C</a:t>
            </a:r>
            <a:r>
              <a:rPr lang="en-US" dirty="0" smtClean="0">
                <a:latin typeface="Verdana" panose="020B0604030504040204" pitchFamily="34" charset="0"/>
                <a:ea typeface="Verdana" panose="020B0604030504040204" pitchFamily="34" charset="0"/>
                <a:cs typeface="Verdana" panose="020B0604030504040204" pitchFamily="34" charset="0"/>
              </a:rPr>
              <a:t>odified </a:t>
            </a:r>
            <a:r>
              <a:rPr lang="en-US" dirty="0">
                <a:latin typeface="Verdana" panose="020B0604030504040204" pitchFamily="34" charset="0"/>
                <a:ea typeface="Verdana" panose="020B0604030504040204" pitchFamily="34" charset="0"/>
                <a:cs typeface="Verdana" panose="020B0604030504040204" pitchFamily="34" charset="0"/>
              </a:rPr>
              <a:t>normative legal acts: Civil, Tax, Budget, Arbitration Procedure </a:t>
            </a:r>
            <a:r>
              <a:rPr lang="en-US" dirty="0" smtClean="0">
                <a:latin typeface="Verdana" panose="020B0604030504040204" pitchFamily="34" charset="0"/>
                <a:ea typeface="Verdana" panose="020B0604030504040204" pitchFamily="34" charset="0"/>
                <a:cs typeface="Verdana" panose="020B0604030504040204" pitchFamily="34" charset="0"/>
              </a:rPr>
              <a:t>Codes;</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federal </a:t>
            </a:r>
            <a:r>
              <a:rPr lang="en-US" dirty="0">
                <a:latin typeface="Verdana" panose="020B0604030504040204" pitchFamily="34" charset="0"/>
                <a:ea typeface="Verdana" panose="020B0604030504040204" pitchFamily="34" charset="0"/>
                <a:cs typeface="Verdana" panose="020B0604030504040204" pitchFamily="34" charset="0"/>
              </a:rPr>
              <a:t>laws</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decrees </a:t>
            </a:r>
            <a:r>
              <a:rPr lang="en-US" dirty="0">
                <a:latin typeface="Verdana" panose="020B0604030504040204" pitchFamily="34" charset="0"/>
                <a:ea typeface="Verdana" panose="020B0604030504040204" pitchFamily="34" charset="0"/>
                <a:cs typeface="Verdana" panose="020B0604030504040204" pitchFamily="34" charset="0"/>
              </a:rPr>
              <a:t>of the President of the Russian Federation</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resolutions </a:t>
            </a:r>
            <a:r>
              <a:rPr lang="en-US" dirty="0">
                <a:latin typeface="Verdana" panose="020B0604030504040204" pitchFamily="34" charset="0"/>
                <a:ea typeface="Verdana" panose="020B0604030504040204" pitchFamily="34" charset="0"/>
                <a:cs typeface="Verdana" panose="020B0604030504040204" pitchFamily="34" charset="0"/>
              </a:rPr>
              <a:t>of the Government of the Russian Federation</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acts </a:t>
            </a:r>
            <a:r>
              <a:rPr lang="en-US" dirty="0">
                <a:latin typeface="Verdana" panose="020B0604030504040204" pitchFamily="34" charset="0"/>
                <a:ea typeface="Verdana" panose="020B0604030504040204" pitchFamily="34" charset="0"/>
                <a:cs typeface="Verdana" panose="020B0604030504040204" pitchFamily="34" charset="0"/>
              </a:rPr>
              <a:t>of state administration bodies, departmental regulations, orders, instructions</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decisions </a:t>
            </a:r>
            <a:r>
              <a:rPr lang="en-US" dirty="0">
                <a:latin typeface="Verdana" panose="020B0604030504040204" pitchFamily="34" charset="0"/>
                <a:ea typeface="Verdana" panose="020B0604030504040204" pitchFamily="34" charset="0"/>
                <a:cs typeface="Verdana" panose="020B0604030504040204" pitchFamily="34" charset="0"/>
              </a:rPr>
              <a:t>of the Constitutional Court of the Russian Federation as advisory sources of law</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buFont typeface="Wingdings" panose="05000000000000000000" pitchFamily="2" charset="2"/>
              <a:buChar char="ü"/>
            </a:pPr>
            <a:r>
              <a:rPr lang="en-US" dirty="0" smtClean="0">
                <a:latin typeface="Verdana" panose="020B0604030504040204" pitchFamily="34" charset="0"/>
                <a:ea typeface="Verdana" panose="020B0604030504040204" pitchFamily="34" charset="0"/>
                <a:cs typeface="Verdana" panose="020B0604030504040204" pitchFamily="34" charset="0"/>
              </a:rPr>
              <a:t>international </a:t>
            </a:r>
            <a:r>
              <a:rPr lang="en-US" dirty="0">
                <a:latin typeface="Verdana" panose="020B0604030504040204" pitchFamily="34" charset="0"/>
                <a:ea typeface="Verdana" panose="020B0604030504040204" pitchFamily="34" charset="0"/>
                <a:cs typeface="Verdana" panose="020B0604030504040204" pitchFamily="34" charset="0"/>
              </a:rPr>
              <a:t>treaties and agreements of the Russian Federation with other states.</a:t>
            </a:r>
            <a:endParaRPr lang="ru-RU" dirty="0">
              <a:latin typeface="Verdana" panose="020B0604030504040204" pitchFamily="34" charset="0"/>
              <a:ea typeface="Verdana" panose="020B0604030504040204" pitchFamily="34" charset="0"/>
              <a:cs typeface="Verdana" panose="020B0604030504040204" pitchFamily="34" charset="0"/>
            </a:endParaRPr>
          </a:p>
        </p:txBody>
      </p:sp>
      <p:sp>
        <p:nvSpPr>
          <p:cNvPr id="5" name="Прямоугольник 4"/>
          <p:cNvSpPr/>
          <p:nvPr/>
        </p:nvSpPr>
        <p:spPr>
          <a:xfrm>
            <a:off x="1341085" y="1872733"/>
            <a:ext cx="6726521" cy="523220"/>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ctr"/>
            <a:r>
              <a:rPr lang="en-US" sz="2800" b="1" dirty="0">
                <a:latin typeface="Verdana" panose="020B0604030504040204" pitchFamily="34" charset="0"/>
                <a:ea typeface="Verdana" panose="020B0604030504040204" pitchFamily="34" charset="0"/>
                <a:cs typeface="Verdana" panose="020B0604030504040204" pitchFamily="34" charset="0"/>
              </a:rPr>
              <a:t>Sources of financial law include:</a:t>
            </a:r>
          </a:p>
        </p:txBody>
      </p:sp>
      <p:sp>
        <p:nvSpPr>
          <p:cNvPr id="6" name="Title 1"/>
          <p:cNvSpPr>
            <a:spLocks noGrp="1"/>
          </p:cNvSpPr>
          <p:nvPr>
            <p:ph type="title"/>
          </p:nvPr>
        </p:nvSpPr>
        <p:spPr>
          <a:xfrm>
            <a:off x="1490472" y="183878"/>
            <a:ext cx="7552944" cy="896209"/>
          </a:xfrm>
        </p:spPr>
        <p:txBody>
          <a:bodyPr>
            <a:normAutofit/>
          </a:bodyPr>
          <a:lstStyle/>
          <a:p>
            <a:r>
              <a:rPr lang="en-US" sz="28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System of Financial </a:t>
            </a:r>
            <a:r>
              <a:rPr lang="en-US" sz="2800" b="1" i="1" dirty="0">
                <a:solidFill>
                  <a:schemeClr val="bg1"/>
                </a:solidFill>
                <a:latin typeface="Verdana" panose="020B0604030504040204" pitchFamily="34" charset="0"/>
                <a:ea typeface="Verdana" panose="020B0604030504040204" pitchFamily="34" charset="0"/>
                <a:cs typeface="Verdana" panose="020B0604030504040204" pitchFamily="34" charset="0"/>
              </a:rPr>
              <a:t>law</a:t>
            </a:r>
            <a:endParaRPr lang="en-US" sz="2800" b="1" i="1" dirty="0">
              <a:solidFill>
                <a:schemeClr val="bg1"/>
              </a:solidFill>
            </a:endParaRPr>
          </a:p>
        </p:txBody>
      </p:sp>
      <p:pic>
        <p:nvPicPr>
          <p:cNvPr id="7"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260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83878"/>
            <a:ext cx="7552944" cy="896209"/>
          </a:xfrm>
        </p:spPr>
        <p:txBody>
          <a:bodyPr/>
          <a:lstStyle/>
          <a:p>
            <a:r>
              <a:rPr lang="en-US" b="1" i="1" dirty="0">
                <a:solidFill>
                  <a:schemeClr val="bg1"/>
                </a:solidFill>
                <a:latin typeface="Verdana" panose="020B0604030504040204" pitchFamily="34" charset="0"/>
                <a:ea typeface="Verdana" panose="020B0604030504040204" pitchFamily="34" charset="0"/>
                <a:cs typeface="Verdana" panose="020B0604030504040204" pitchFamily="34" charset="0"/>
              </a:rPr>
              <a:t>Public finance</a:t>
            </a:r>
            <a:endParaRPr lang="en-US" b="1" dirty="0">
              <a:solidFill>
                <a:schemeClr val="bg1"/>
              </a:solidFill>
            </a:endParaRPr>
          </a:p>
        </p:txBody>
      </p:sp>
      <p:grpSp>
        <p:nvGrpSpPr>
          <p:cNvPr id="86" name="Group 7"/>
          <p:cNvGrpSpPr>
            <a:grpSpLocks/>
          </p:cNvGrpSpPr>
          <p:nvPr/>
        </p:nvGrpSpPr>
        <p:grpSpPr bwMode="auto">
          <a:xfrm>
            <a:off x="509445" y="3703346"/>
            <a:ext cx="8482330" cy="555625"/>
            <a:chOff x="1248" y="2030"/>
            <a:chExt cx="3216" cy="350"/>
          </a:xfrm>
        </p:grpSpPr>
        <p:sp>
          <p:nvSpPr>
            <p:cNvPr id="87" name="Line 8"/>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Rectangle 9"/>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89" name="Text Box 10"/>
            <p:cNvSpPr txBox="1">
              <a:spLocks noChangeArrowheads="1"/>
            </p:cNvSpPr>
            <p:nvPr/>
          </p:nvSpPr>
          <p:spPr bwMode="gray">
            <a:xfrm>
              <a:off x="1704" y="2072"/>
              <a:ext cx="27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smtClean="0">
                  <a:solidFill>
                    <a:srgbClr val="000000"/>
                  </a:solidFill>
                </a:rPr>
                <a:t>management </a:t>
              </a:r>
              <a:r>
                <a:rPr lang="en-US" sz="2400" dirty="0">
                  <a:solidFill>
                    <a:srgbClr val="000000"/>
                  </a:solidFill>
                </a:rPr>
                <a:t>of public finances</a:t>
              </a:r>
              <a:endParaRPr lang="en-US" sz="2400" dirty="0">
                <a:solidFill>
                  <a:srgbClr val="000000"/>
                </a:solidFill>
              </a:endParaRPr>
            </a:p>
          </p:txBody>
        </p:sp>
        <p:sp>
          <p:nvSpPr>
            <p:cNvPr id="90" name="Text Box 11"/>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91" name="Group 12"/>
          <p:cNvGrpSpPr>
            <a:grpSpLocks/>
          </p:cNvGrpSpPr>
          <p:nvPr/>
        </p:nvGrpSpPr>
        <p:grpSpPr bwMode="auto">
          <a:xfrm>
            <a:off x="643960" y="5190569"/>
            <a:ext cx="8347815" cy="1227138"/>
            <a:chOff x="1248" y="2640"/>
            <a:chExt cx="3470" cy="773"/>
          </a:xfrm>
        </p:grpSpPr>
        <p:sp>
          <p:nvSpPr>
            <p:cNvPr id="92" name="Line 13"/>
            <p:cNvSpPr>
              <a:spLocks noChangeShapeType="1"/>
            </p:cNvSpPr>
            <p:nvPr/>
          </p:nvSpPr>
          <p:spPr bwMode="gray">
            <a:xfrm>
              <a:off x="1580" y="3413"/>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Rectangle 14"/>
            <p:cNvSpPr>
              <a:spLocks noChangeArrowheads="1"/>
            </p:cNvSpPr>
            <p:nvPr/>
          </p:nvSpPr>
          <p:spPr bwMode="gray">
            <a:xfrm rot="3419336">
              <a:off x="1261" y="2627"/>
              <a:ext cx="302" cy="328"/>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94" name="Text Box 15"/>
            <p:cNvSpPr txBox="1">
              <a:spLocks noChangeArrowheads="1"/>
            </p:cNvSpPr>
            <p:nvPr/>
          </p:nvSpPr>
          <p:spPr bwMode="gray">
            <a:xfrm>
              <a:off x="1660" y="2654"/>
              <a:ext cx="305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400" dirty="0">
                  <a:solidFill>
                    <a:srgbClr val="000000"/>
                  </a:solidFill>
                </a:rPr>
                <a:t>issues of using public funds as a form of public administration, that is, for solving common tasks of the state and society</a:t>
              </a:r>
              <a:endParaRPr lang="en-US" sz="2400" dirty="0">
                <a:solidFill>
                  <a:srgbClr val="000000"/>
                </a:solidFill>
              </a:endParaRPr>
            </a:p>
          </p:txBody>
        </p:sp>
        <p:sp>
          <p:nvSpPr>
            <p:cNvPr id="95" name="Text Box 16"/>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solidFill>
                    <a:srgbClr val="FFFFFF"/>
                  </a:solidFill>
                </a:rPr>
                <a:t>2</a:t>
              </a:r>
            </a:p>
          </p:txBody>
        </p:sp>
      </p:grpSp>
      <p:sp>
        <p:nvSpPr>
          <p:cNvPr id="3" name="TextBox 2"/>
          <p:cNvSpPr txBox="1"/>
          <p:nvPr/>
        </p:nvSpPr>
        <p:spPr>
          <a:xfrm>
            <a:off x="228601" y="1949114"/>
            <a:ext cx="8771088" cy="95410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just"/>
            <a:r>
              <a:rPr lang="en-US" sz="1400" b="1" i="1" dirty="0">
                <a:latin typeface="Verdana" panose="020B0604030504040204" pitchFamily="34" charset="0"/>
                <a:ea typeface="Verdana" panose="020B0604030504040204" pitchFamily="34" charset="0"/>
                <a:cs typeface="Verdana" panose="020B0604030504040204" pitchFamily="34" charset="0"/>
              </a:rPr>
              <a:t>Public finance </a:t>
            </a:r>
            <a:r>
              <a:rPr lang="en-US" sz="1400" dirty="0">
                <a:latin typeface="Verdana" panose="020B0604030504040204" pitchFamily="34" charset="0"/>
                <a:ea typeface="Verdana" panose="020B0604030504040204" pitchFamily="34" charset="0"/>
                <a:cs typeface="Verdana" panose="020B0604030504040204" pitchFamily="34" charset="0"/>
              </a:rPr>
              <a:t>is a doctrinal concept, and there is no clear and unified understanding of it in the science of financial law. The characteristics that characterize the public nature of finance still cannot be considered fully defined due to the significant number of open and functioning funds and the complexity of their legal regulation. Traditionally, two problems remain relevant:</a:t>
            </a:r>
            <a:endParaRPr lang="ru-RU" sz="1400" dirty="0">
              <a:latin typeface="Verdana" panose="020B0604030504040204" pitchFamily="34" charset="0"/>
              <a:ea typeface="Verdana" panose="020B0604030504040204" pitchFamily="34" charset="0"/>
              <a:cs typeface="Verdana" panose="020B0604030504040204" pitchFamily="34" charset="0"/>
            </a:endParaRPr>
          </a:p>
        </p:txBody>
      </p:sp>
      <p:pic>
        <p:nvPicPr>
          <p:cNvPr id="30"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663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537" y="2760241"/>
            <a:ext cx="8771021" cy="175432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en-US" dirty="0" smtClean="0">
                <a:latin typeface="Verdana" panose="020B0604030504040204" pitchFamily="34" charset="0"/>
                <a:ea typeface="Verdana" panose="020B0604030504040204" pitchFamily="34" charset="0"/>
                <a:cs typeface="Verdana" panose="020B0604030504040204" pitchFamily="34" charset="0"/>
              </a:rPr>
              <a:t>This </a:t>
            </a:r>
            <a:r>
              <a:rPr lang="en-US" dirty="0">
                <a:latin typeface="Verdana" panose="020B0604030504040204" pitchFamily="34" charset="0"/>
                <a:ea typeface="Verdana" panose="020B0604030504040204" pitchFamily="34" charset="0"/>
                <a:cs typeface="Verdana" panose="020B0604030504040204" pitchFamily="34" charset="0"/>
              </a:rPr>
              <a:t>theoretical issue has become particularly relevant and practical after the adoption of the amendment to the Constitution in 2020. In particular, paragraph 3 of article 132 establishes the concept of public authority in the Russian Federation, and article 133 uses the term public functions. It would be logical and logical in this series to legislate the concept of public finance in a special Federal law.</a:t>
            </a:r>
            <a:endParaRPr lang="ru-RU" dirty="0">
              <a:latin typeface="Verdana" panose="020B0604030504040204" pitchFamily="34" charset="0"/>
              <a:ea typeface="Verdana" panose="020B0604030504040204" pitchFamily="34" charset="0"/>
              <a:cs typeface="Verdana" panose="020B0604030504040204" pitchFamily="34" charset="0"/>
            </a:endParaRPr>
          </a:p>
        </p:txBody>
      </p:sp>
      <p:sp>
        <p:nvSpPr>
          <p:cNvPr id="5" name="Title 1"/>
          <p:cNvSpPr>
            <a:spLocks noGrp="1"/>
          </p:cNvSpPr>
          <p:nvPr>
            <p:ph type="title"/>
          </p:nvPr>
        </p:nvSpPr>
        <p:spPr>
          <a:xfrm>
            <a:off x="1490472" y="183878"/>
            <a:ext cx="7552944" cy="896209"/>
          </a:xfrm>
        </p:spPr>
        <p:txBody>
          <a:bodyPr/>
          <a:lstStyle/>
          <a:p>
            <a:r>
              <a:rPr lang="en-US" b="1" i="1" dirty="0">
                <a:solidFill>
                  <a:schemeClr val="bg1"/>
                </a:solidFill>
                <a:latin typeface="Verdana" panose="020B0604030504040204" pitchFamily="34" charset="0"/>
                <a:ea typeface="Verdana" panose="020B0604030504040204" pitchFamily="34" charset="0"/>
                <a:cs typeface="Verdana" panose="020B0604030504040204" pitchFamily="34" charset="0"/>
              </a:rPr>
              <a:t>Public finance</a:t>
            </a:r>
            <a:endParaRPr lang="en-US" b="1" dirty="0">
              <a:solidFill>
                <a:schemeClr val="bg1"/>
              </a:solidFill>
            </a:endParaRPr>
          </a:p>
        </p:txBody>
      </p:sp>
      <p:pic>
        <p:nvPicPr>
          <p:cNvPr id="6"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143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83878"/>
            <a:ext cx="7552944" cy="896209"/>
          </a:xfrm>
        </p:spPr>
        <p:txBody>
          <a:bodyPr/>
          <a:lstStyle/>
          <a:p>
            <a:r>
              <a:rPr lang="en-US" b="1" i="1" dirty="0">
                <a:solidFill>
                  <a:schemeClr val="bg1"/>
                </a:solidFill>
                <a:latin typeface="Verdana" panose="020B0604030504040204" pitchFamily="34" charset="0"/>
                <a:ea typeface="Verdana" panose="020B0604030504040204" pitchFamily="34" charset="0"/>
                <a:cs typeface="Verdana" panose="020B0604030504040204" pitchFamily="34" charset="0"/>
              </a:rPr>
              <a:t>Public finance</a:t>
            </a:r>
            <a:endParaRPr lang="en-US" b="1" dirty="0">
              <a:solidFill>
                <a:schemeClr val="bg1"/>
              </a:solidFill>
            </a:endParaRPr>
          </a:p>
        </p:txBody>
      </p:sp>
      <p:pic>
        <p:nvPicPr>
          <p:cNvPr id="4"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44378" y="2719137"/>
            <a:ext cx="8884573" cy="230832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The objective need for this is the need for legislative consolidation of the criteria for classifying finance as public, which can be</a:t>
            </a:r>
            <a:r>
              <a:rPr lang="en-US" dirty="0" smtClean="0">
                <a:latin typeface="Verdana" panose="020B0604030504040204" pitchFamily="34" charset="0"/>
                <a:ea typeface="Verdana" panose="020B0604030504040204" pitchFamily="34" charset="0"/>
                <a:cs typeface="Verdana" panose="020B0604030504040204" pitchFamily="34" charset="0"/>
              </a:rPr>
              <a:t>:</a:t>
            </a:r>
          </a:p>
          <a:p>
            <a:endParaRPr lang="en-US"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criterion </a:t>
            </a:r>
            <a:r>
              <a:rPr lang="en-US" dirty="0">
                <a:latin typeface="Verdana" panose="020B0604030504040204" pitchFamily="34" charset="0"/>
                <a:ea typeface="Verdana" panose="020B0604030504040204" pitchFamily="34" charset="0"/>
                <a:cs typeface="Verdana" panose="020B0604030504040204" pitchFamily="34" charset="0"/>
              </a:rPr>
              <a:t>of public ownership</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public </a:t>
            </a:r>
            <a:r>
              <a:rPr lang="en-US" dirty="0">
                <a:latin typeface="Verdana" panose="020B0604030504040204" pitchFamily="34" charset="0"/>
                <a:ea typeface="Verdana" panose="020B0604030504040204" pitchFamily="34" charset="0"/>
                <a:cs typeface="Verdana" panose="020B0604030504040204" pitchFamily="34" charset="0"/>
              </a:rPr>
              <a:t>interest criterion</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criterion </a:t>
            </a:r>
            <a:r>
              <a:rPr lang="en-US" dirty="0">
                <a:latin typeface="Verdana" panose="020B0604030504040204" pitchFamily="34" charset="0"/>
                <a:ea typeface="Verdana" panose="020B0604030504040204" pitchFamily="34" charset="0"/>
                <a:cs typeface="Verdana" panose="020B0604030504040204" pitchFamily="34" charset="0"/>
              </a:rPr>
              <a:t>of an independent object of state (municipal) financial control</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centralization </a:t>
            </a:r>
            <a:r>
              <a:rPr lang="en-US" dirty="0">
                <a:latin typeface="Verdana" panose="020B0604030504040204" pitchFamily="34" charset="0"/>
                <a:ea typeface="Verdana" panose="020B0604030504040204" pitchFamily="34" charset="0"/>
                <a:cs typeface="Verdana" panose="020B0604030504040204" pitchFamily="34" charset="0"/>
              </a:rPr>
              <a:t>criterion</a:t>
            </a:r>
            <a:r>
              <a:rPr lang="en-US"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buFont typeface="Wingdings" panose="05000000000000000000" pitchFamily="2" charset="2"/>
              <a:buChar char="q"/>
            </a:pPr>
            <a:r>
              <a:rPr lang="en-US" dirty="0" smtClean="0">
                <a:latin typeface="Verdana" panose="020B0604030504040204" pitchFamily="34" charset="0"/>
                <a:ea typeface="Verdana" panose="020B0604030504040204" pitchFamily="34" charset="0"/>
                <a:cs typeface="Verdana" panose="020B0604030504040204" pitchFamily="34" charset="0"/>
              </a:rPr>
              <a:t>the </a:t>
            </a:r>
            <a:r>
              <a:rPr lang="en-US" dirty="0">
                <a:latin typeface="Verdana" panose="020B0604030504040204" pitchFamily="34" charset="0"/>
                <a:ea typeface="Verdana" panose="020B0604030504040204" pitchFamily="34" charset="0"/>
                <a:cs typeface="Verdana" panose="020B0604030504040204" pitchFamily="34" charset="0"/>
              </a:rPr>
              <a:t>criterion of autonomous legal regulation.</a:t>
            </a:r>
            <a:endParaRPr lang="ru-RU"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926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83878"/>
            <a:ext cx="7552944" cy="896209"/>
          </a:xfrm>
        </p:spPr>
        <p:txBody>
          <a:bodyPr/>
          <a:lstStyle/>
          <a:p>
            <a:r>
              <a:rPr lang="en-US" b="1" i="1" dirty="0">
                <a:solidFill>
                  <a:schemeClr val="bg1"/>
                </a:solidFill>
                <a:latin typeface="Verdana" panose="020B0604030504040204" pitchFamily="34" charset="0"/>
                <a:ea typeface="Verdana" panose="020B0604030504040204" pitchFamily="34" charset="0"/>
                <a:cs typeface="Verdana" panose="020B0604030504040204" pitchFamily="34" charset="0"/>
              </a:rPr>
              <a:t>Public finance</a:t>
            </a:r>
            <a:endParaRPr lang="en-US" b="1" dirty="0">
              <a:solidFill>
                <a:schemeClr val="bg1"/>
              </a:solidFill>
            </a:endParaRPr>
          </a:p>
        </p:txBody>
      </p:sp>
      <p:sp>
        <p:nvSpPr>
          <p:cNvPr id="3" name="TextBox 2"/>
          <p:cNvSpPr txBox="1"/>
          <p:nvPr/>
        </p:nvSpPr>
        <p:spPr>
          <a:xfrm>
            <a:off x="409074" y="2839453"/>
            <a:ext cx="8446168" cy="17543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en-US" dirty="0">
                <a:latin typeface="Verdana" panose="020B0604030504040204" pitchFamily="34" charset="0"/>
                <a:ea typeface="Verdana" panose="020B0604030504040204" pitchFamily="34" charset="0"/>
                <a:cs typeface="Verdana" panose="020B0604030504040204" pitchFamily="34" charset="0"/>
              </a:rPr>
              <a:t>For example, the Republic of Moldova has the Law of 25 July 2014 No. 181 "On Public Finance and Fiscal Responsibility". The term "public finance" is understood as a set of economic relations related to the formation and administration of budget resources –components of the national public budget, public debt, debt of administrative-territorial units and other public assets.</a:t>
            </a:r>
            <a:endParaRPr lang="ru-RU"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6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83878"/>
            <a:ext cx="7552944" cy="896209"/>
          </a:xfrm>
        </p:spPr>
        <p:txBody>
          <a:bodyPr>
            <a:normAutofit/>
          </a:bodyPr>
          <a:lstStyle/>
          <a:p>
            <a:r>
              <a:rPr lang="en-US" sz="20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Classification of Public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finance</a:t>
            </a:r>
            <a:endParaRPr lang="en-US" sz="2000" b="1" dirty="0">
              <a:solidFill>
                <a:schemeClr val="bg1"/>
              </a:solidFill>
            </a:endParaRPr>
          </a:p>
        </p:txBody>
      </p:sp>
      <p:pic>
        <p:nvPicPr>
          <p:cNvPr id="3" name="Picture 2" descr="Южный федеральный университ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895" y="58264"/>
            <a:ext cx="1164057" cy="10801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Схема 3"/>
          <p:cNvGraphicFramePr/>
          <p:nvPr>
            <p:extLst>
              <p:ext uri="{D42A27DB-BD31-4B8C-83A1-F6EECF244321}">
                <p14:modId xmlns:p14="http://schemas.microsoft.com/office/powerpoint/2010/main" val="1937592827"/>
              </p:ext>
            </p:extLst>
          </p:nvPr>
        </p:nvGraphicFramePr>
        <p:xfrm>
          <a:off x="637674" y="2142957"/>
          <a:ext cx="804912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269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717</Words>
  <Application>Microsoft Office PowerPoint</Application>
  <PresentationFormat>Экран (4:3)</PresentationFormat>
  <Paragraphs>49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Public finance as a central element of financial law</vt:lpstr>
      <vt:lpstr>Financial law</vt:lpstr>
      <vt:lpstr>System of Financial law</vt:lpstr>
      <vt:lpstr>System of Financial law</vt:lpstr>
      <vt:lpstr>Public finance</vt:lpstr>
      <vt:lpstr>Public finance</vt:lpstr>
      <vt:lpstr>Public finance</vt:lpstr>
      <vt:lpstr>Public finance</vt:lpstr>
      <vt:lpstr>Classification of Public finance</vt:lpstr>
      <vt:lpstr>Classification of Public finance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Евросиб</cp:lastModifiedBy>
  <cp:revision>22</cp:revision>
  <dcterms:created xsi:type="dcterms:W3CDTF">2018-09-04T12:10:47Z</dcterms:created>
  <dcterms:modified xsi:type="dcterms:W3CDTF">2021-06-15T10:01:45Z</dcterms:modified>
</cp:coreProperties>
</file>